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6" r:id="rId2"/>
    <p:sldId id="275" r:id="rId3"/>
    <p:sldId id="257" r:id="rId4"/>
    <p:sldId id="259" r:id="rId5"/>
    <p:sldId id="283" r:id="rId6"/>
    <p:sldId id="308" r:id="rId7"/>
    <p:sldId id="258" r:id="rId8"/>
    <p:sldId id="262" r:id="rId9"/>
    <p:sldId id="276" r:id="rId10"/>
    <p:sldId id="277" r:id="rId11"/>
    <p:sldId id="307" r:id="rId12"/>
    <p:sldId id="309" r:id="rId13"/>
    <p:sldId id="312" r:id="rId14"/>
    <p:sldId id="317" r:id="rId15"/>
    <p:sldId id="315" r:id="rId16"/>
    <p:sldId id="272" r:id="rId17"/>
    <p:sldId id="304" r:id="rId18"/>
    <p:sldId id="323" r:id="rId19"/>
    <p:sldId id="324" r:id="rId20"/>
    <p:sldId id="325" r:id="rId21"/>
    <p:sldId id="326" r:id="rId22"/>
    <p:sldId id="327" r:id="rId23"/>
    <p:sldId id="328" r:id="rId24"/>
    <p:sldId id="329" r:id="rId25"/>
    <p:sldId id="330" r:id="rId26"/>
    <p:sldId id="331" r:id="rId27"/>
    <p:sldId id="332" r:id="rId28"/>
    <p:sldId id="279" r:id="rId29"/>
    <p:sldId id="318" r:id="rId30"/>
    <p:sldId id="319" r:id="rId31"/>
    <p:sldId id="320" r:id="rId32"/>
    <p:sldId id="321" r:id="rId33"/>
    <p:sldId id="322" r:id="rId34"/>
    <p:sldId id="261" r:id="rId35"/>
    <p:sldId id="306" r:id="rId36"/>
    <p:sldId id="28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8DAA832-860D-40F5-8911-EB3F5E6190B6}">
          <p14:sldIdLst>
            <p14:sldId id="256"/>
          </p14:sldIdLst>
        </p14:section>
        <p14:section name="Introductory slides" id="{E80A20EF-1641-49C6-B305-DBA6829EA77F}">
          <p14:sldIdLst>
            <p14:sldId id="275"/>
            <p14:sldId id="257"/>
            <p14:sldId id="259"/>
            <p14:sldId id="283"/>
          </p14:sldIdLst>
        </p14:section>
        <p14:section name="Braille Basics" id="{9CDAC9B1-84CD-47C5-80C3-6A0118345684}">
          <p14:sldIdLst>
            <p14:sldId id="308"/>
            <p14:sldId id="258"/>
            <p14:sldId id="262"/>
            <p14:sldId id="276"/>
            <p14:sldId id="277"/>
            <p14:sldId id="307"/>
            <p14:sldId id="309"/>
            <p14:sldId id="312"/>
            <p14:sldId id="317"/>
            <p14:sldId id="315"/>
            <p14:sldId id="272"/>
            <p14:sldId id="304"/>
          </p14:sldIdLst>
        </p14:section>
        <p14:section name="Importance of Braille" id="{A4983A5C-E6B6-49D1-BC27-67B322BBA303}">
          <p14:sldIdLst>
            <p14:sldId id="323"/>
            <p14:sldId id="324"/>
            <p14:sldId id="325"/>
            <p14:sldId id="326"/>
            <p14:sldId id="327"/>
            <p14:sldId id="328"/>
            <p14:sldId id="329"/>
            <p14:sldId id="330"/>
            <p14:sldId id="331"/>
            <p14:sldId id="332"/>
          </p14:sldIdLst>
        </p14:section>
        <p14:section name="Braille Resouces in your community" id="{F42CF952-9AE5-4BD9-9D6B-C5C597196919}">
          <p14:sldIdLst>
            <p14:sldId id="279"/>
            <p14:sldId id="318"/>
            <p14:sldId id="319"/>
            <p14:sldId id="320"/>
            <p14:sldId id="321"/>
            <p14:sldId id="322"/>
          </p14:sldIdLst>
        </p14:section>
        <p14:section name="Closing" id="{DB6349FD-4B99-4005-A939-5F8B1FCDAA1E}">
          <p14:sldIdLst>
            <p14:sldId id="261"/>
            <p14:sldId id="306"/>
            <p14:sldId id="282"/>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1" autoAdjust="0"/>
    <p:restoredTop sz="86683" autoAdjust="0"/>
  </p:normalViewPr>
  <p:slideViewPr>
    <p:cSldViewPr snapToGrid="0">
      <p:cViewPr varScale="1">
        <p:scale>
          <a:sx n="96" d="100"/>
          <a:sy n="96" d="100"/>
        </p:scale>
        <p:origin x="1374" y="78"/>
      </p:cViewPr>
      <p:guideLst>
        <p:guide orient="horz" pos="2115"/>
        <p:guide pos="3840"/>
      </p:guideLst>
    </p:cSldViewPr>
  </p:slideViewPr>
  <p:outlineViewPr>
    <p:cViewPr>
      <p:scale>
        <a:sx n="33" d="100"/>
        <a:sy n="33" d="100"/>
      </p:scale>
      <p:origin x="0" y="-28020"/>
    </p:cViewPr>
  </p:outlineViewPr>
  <p:notesTextViewPr>
    <p:cViewPr>
      <p:scale>
        <a:sx n="1" d="1"/>
        <a:sy n="1" d="1"/>
      </p:scale>
      <p:origin x="0" y="0"/>
    </p:cViewPr>
  </p:notesTextViewPr>
  <p:notesViewPr>
    <p:cSldViewPr snapToGrid="0">
      <p:cViewPr varScale="1">
        <p:scale>
          <a:sx n="82" d="100"/>
          <a:sy n="82" d="100"/>
        </p:scale>
        <p:origin x="1264" y="1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2DEABC-BF09-49EC-94AA-EB71E42EE0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4D786E8-A0BA-48BE-B090-236E5657F9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F4C0B2-556C-4E61-AC67-EAD020FD9168}" type="datetimeFigureOut">
              <a:rPr lang="en-CA" smtClean="0"/>
              <a:t>2023-01-19</a:t>
            </a:fld>
            <a:endParaRPr lang="en-CA"/>
          </a:p>
        </p:txBody>
      </p:sp>
      <p:sp>
        <p:nvSpPr>
          <p:cNvPr id="4" name="Footer Placeholder 3">
            <a:extLst>
              <a:ext uri="{FF2B5EF4-FFF2-40B4-BE49-F238E27FC236}">
                <a16:creationId xmlns:a16="http://schemas.microsoft.com/office/drawing/2014/main" id="{EE17FE02-0395-4270-AA6A-C623373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30456CA-4636-486E-99E4-5477E550C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CE385A-F1EE-4686-8319-8BE5D9F27CC8}" type="slidenum">
              <a:rPr lang="en-CA" smtClean="0"/>
              <a:t>‹#›</a:t>
            </a:fld>
            <a:endParaRPr lang="en-CA"/>
          </a:p>
        </p:txBody>
      </p:sp>
    </p:spTree>
    <p:extLst>
      <p:ext uri="{BB962C8B-B14F-4D97-AF65-F5344CB8AC3E}">
        <p14:creationId xmlns:p14="http://schemas.microsoft.com/office/powerpoint/2010/main" val="423686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B3A459-C28E-4850-A25D-1ABDE3DC7636}" type="datetimeFigureOut">
              <a:rPr lang="en-CA" smtClean="0"/>
              <a:t>2023-01-19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D3A95-8D8A-494F-A934-92E0BDBCEB11}" type="slidenum">
              <a:rPr lang="en-CA" smtClean="0"/>
              <a:t>‹#›</a:t>
            </a:fld>
            <a:endParaRPr lang="en-CA"/>
          </a:p>
        </p:txBody>
      </p:sp>
    </p:spTree>
    <p:extLst>
      <p:ext uri="{BB962C8B-B14F-4D97-AF65-F5344CB8AC3E}">
        <p14:creationId xmlns:p14="http://schemas.microsoft.com/office/powerpoint/2010/main" val="37866276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CD3A95-8D8A-494F-A934-92E0BDBCEB11}" type="slidenum">
              <a:rPr lang="en-CA" smtClean="0"/>
              <a:t>2</a:t>
            </a:fld>
            <a:endParaRPr lang="en-CA"/>
          </a:p>
        </p:txBody>
      </p:sp>
    </p:spTree>
    <p:extLst>
      <p:ext uri="{BB962C8B-B14F-4D97-AF65-F5344CB8AC3E}">
        <p14:creationId xmlns:p14="http://schemas.microsoft.com/office/powerpoint/2010/main" val="2983194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Start by making the letter c, popping  tennis balls into the upper left and right top position of the muffin tin, and then we can add another ball into the bottom left position or dot 3 and make letter m, add dot 6 and make letter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rgbClr val="00B0F0"/>
                </a:solidFill>
                <a:effectLst/>
                <a:latin typeface="+mn-lt"/>
                <a:ea typeface="+mn-ea"/>
                <a:cs typeface="+mn-cs"/>
              </a:rPr>
              <a:t>You too, can practice making braille characters using a 6 cup muffin tin with tennis balls, or an egg carton that has been cut in half with some ping pong balls or a dollar store art palette and marbles or ping pong balls.</a:t>
            </a:r>
          </a:p>
          <a:p>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14</a:t>
            </a:fld>
            <a:endParaRPr lang="en-CA"/>
          </a:p>
        </p:txBody>
      </p:sp>
    </p:spTree>
    <p:extLst>
      <p:ext uri="{BB962C8B-B14F-4D97-AF65-F5344CB8AC3E}">
        <p14:creationId xmlns:p14="http://schemas.microsoft.com/office/powerpoint/2010/main" val="3408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are not to scale. The braille labeler and stylus used with a slate are hand held. While the Perkins braille is much larger, and is capable of embossing braille onto a sheet of paper 8x11 or 11x11 There are many tools available to  write braille. Slates come in different sizes, from a post card size to a full page. And </a:t>
            </a:r>
            <a:r>
              <a:rPr lang="en-US" dirty="0" err="1"/>
              <a:t>brailler</a:t>
            </a:r>
            <a:r>
              <a:rPr lang="en-US" dirty="0"/>
              <a:t> writers can be manual or </a:t>
            </a:r>
            <a:r>
              <a:rPr lang="en-US" dirty="0" err="1"/>
              <a:t>eletronic</a:t>
            </a:r>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15</a:t>
            </a:fld>
            <a:endParaRPr lang="en-CA"/>
          </a:p>
        </p:txBody>
      </p:sp>
    </p:spTree>
    <p:extLst>
      <p:ext uri="{BB962C8B-B14F-4D97-AF65-F5344CB8AC3E}">
        <p14:creationId xmlns:p14="http://schemas.microsoft.com/office/powerpoint/2010/main" val="398175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16</a:t>
            </a:fld>
            <a:endParaRPr lang="en-CA"/>
          </a:p>
        </p:txBody>
      </p:sp>
    </p:spTree>
    <p:extLst>
      <p:ext uri="{BB962C8B-B14F-4D97-AF65-F5344CB8AC3E}">
        <p14:creationId xmlns:p14="http://schemas.microsoft.com/office/powerpoint/2010/main" val="2365282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a number of items in a braille </a:t>
            </a:r>
            <a:r>
              <a:rPr lang="en-US" dirty="0" err="1"/>
              <a:t>zoomers</a:t>
            </a:r>
            <a:r>
              <a:rPr lang="en-US" dirty="0"/>
              <a:t> starter kit such as a slate and stylus, books, playing cards, </a:t>
            </a:r>
            <a:r>
              <a:rPr lang="en-US" dirty="0" err="1"/>
              <a:t>labeller</a:t>
            </a:r>
            <a:r>
              <a:rPr lang="en-US" dirty="0"/>
              <a:t>,, and paper.</a:t>
            </a:r>
            <a:endParaRPr lang="en-CA" dirty="0"/>
          </a:p>
        </p:txBody>
      </p:sp>
      <p:sp>
        <p:nvSpPr>
          <p:cNvPr id="4" name="Slide Number Placeholder 3"/>
          <p:cNvSpPr>
            <a:spLocks noGrp="1"/>
          </p:cNvSpPr>
          <p:nvPr>
            <p:ph type="sldNum" sz="quarter" idx="5"/>
          </p:nvPr>
        </p:nvSpPr>
        <p:spPr/>
        <p:txBody>
          <a:bodyPr/>
          <a:lstStyle/>
          <a:p>
            <a:fld id="{2DCD3A95-8D8A-494F-A934-92E0BDBCEB11}" type="slidenum">
              <a:rPr lang="en-CA" smtClean="0"/>
              <a:t>17</a:t>
            </a:fld>
            <a:endParaRPr lang="en-CA"/>
          </a:p>
        </p:txBody>
      </p:sp>
    </p:spTree>
    <p:extLst>
      <p:ext uri="{BB962C8B-B14F-4D97-AF65-F5344CB8AC3E}">
        <p14:creationId xmlns:p14="http://schemas.microsoft.com/office/powerpoint/2010/main" val="405472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starting out with braille, some folks find that it is easier to read braille books that are double space and use uncontracted braille. </a:t>
            </a:r>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28</a:t>
            </a:fld>
            <a:endParaRPr lang="en-CA"/>
          </a:p>
        </p:txBody>
      </p:sp>
    </p:spTree>
    <p:extLst>
      <p:ext uri="{BB962C8B-B14F-4D97-AF65-F5344CB8AC3E}">
        <p14:creationId xmlns:p14="http://schemas.microsoft.com/office/powerpoint/2010/main" val="418266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Opening speaker introduced self, followed by a land acknowledgement, and introduction of other presenters as needed.</a:t>
            </a:r>
          </a:p>
        </p:txBody>
      </p:sp>
      <p:sp>
        <p:nvSpPr>
          <p:cNvPr id="4" name="Slide Number Placeholder 3"/>
          <p:cNvSpPr>
            <a:spLocks noGrp="1"/>
          </p:cNvSpPr>
          <p:nvPr>
            <p:ph type="sldNum" sz="quarter" idx="5"/>
          </p:nvPr>
        </p:nvSpPr>
        <p:spPr/>
        <p:txBody>
          <a:bodyPr/>
          <a:lstStyle/>
          <a:p>
            <a:fld id="{2DCD3A95-8D8A-494F-A934-92E0BDBCEB11}" type="slidenum">
              <a:rPr lang="en-CA" smtClean="0"/>
              <a:t>3</a:t>
            </a:fld>
            <a:endParaRPr lang="en-CA"/>
          </a:p>
        </p:txBody>
      </p:sp>
    </p:spTree>
    <p:extLst>
      <p:ext uri="{BB962C8B-B14F-4D97-AF65-F5344CB8AC3E}">
        <p14:creationId xmlns:p14="http://schemas.microsoft.com/office/powerpoint/2010/main" val="273284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Opening speaker introduced self, followed by a land acknowledgement, and introduction of other presenters as needed.</a:t>
            </a:r>
          </a:p>
        </p:txBody>
      </p:sp>
      <p:sp>
        <p:nvSpPr>
          <p:cNvPr id="4" name="Slide Number Placeholder 3"/>
          <p:cNvSpPr>
            <a:spLocks noGrp="1"/>
          </p:cNvSpPr>
          <p:nvPr>
            <p:ph type="sldNum" sz="quarter" idx="5"/>
          </p:nvPr>
        </p:nvSpPr>
        <p:spPr/>
        <p:txBody>
          <a:bodyPr/>
          <a:lstStyle/>
          <a:p>
            <a:fld id="{2DCD3A95-8D8A-494F-A934-92E0BDBCEB11}" type="slidenum">
              <a:rPr lang="en-CA" smtClean="0"/>
              <a:t>5</a:t>
            </a:fld>
            <a:endParaRPr lang="en-CA"/>
          </a:p>
        </p:txBody>
      </p:sp>
    </p:spTree>
    <p:extLst>
      <p:ext uri="{BB962C8B-B14F-4D97-AF65-F5344CB8AC3E}">
        <p14:creationId xmlns:p14="http://schemas.microsoft.com/office/powerpoint/2010/main" val="249004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The balls or dots on the left sided of the cell are numbered 1 – 3, with 1 being in the top left left, 2 in the middle left and 3 in the bottom left position. The dots on the right are numbered 4-6, with 4 being in the top right, 5 in the middle right and 6 in the bottom right position. </a:t>
            </a: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7</a:t>
            </a:fld>
            <a:endParaRPr lang="en-CA"/>
          </a:p>
        </p:txBody>
      </p:sp>
    </p:spTree>
    <p:extLst>
      <p:ext uri="{BB962C8B-B14F-4D97-AF65-F5344CB8AC3E}">
        <p14:creationId xmlns:p14="http://schemas.microsoft.com/office/powerpoint/2010/main" val="302886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9</a:t>
            </a:fld>
            <a:endParaRPr lang="en-CA"/>
          </a:p>
        </p:txBody>
      </p:sp>
    </p:spTree>
    <p:extLst>
      <p:ext uri="{BB962C8B-B14F-4D97-AF65-F5344CB8AC3E}">
        <p14:creationId xmlns:p14="http://schemas.microsoft.com/office/powerpoint/2010/main" val="429165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10</a:t>
            </a:fld>
            <a:endParaRPr lang="en-CA"/>
          </a:p>
        </p:txBody>
      </p:sp>
    </p:spTree>
    <p:extLst>
      <p:ext uri="{BB962C8B-B14F-4D97-AF65-F5344CB8AC3E}">
        <p14:creationId xmlns:p14="http://schemas.microsoft.com/office/powerpoint/2010/main" val="66832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one letter that does not follow this pattern and that is letter w. As w was not a letter used in the French alphabet when Louis Braille developed the code.</a:t>
            </a:r>
          </a:p>
          <a:p>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11</a:t>
            </a:fld>
            <a:endParaRPr lang="en-CA"/>
          </a:p>
        </p:txBody>
      </p:sp>
    </p:spTree>
    <p:extLst>
      <p:ext uri="{BB962C8B-B14F-4D97-AF65-F5344CB8AC3E}">
        <p14:creationId xmlns:p14="http://schemas.microsoft.com/office/powerpoint/2010/main" val="306903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first 10 letters use the top half of the braille cell, the next 10 letters add in dot 3 (lower left) and the last letters add, dot 6, lower right. </a:t>
            </a:r>
          </a:p>
          <a:p>
            <a:r>
              <a:rPr lang="en-US" dirty="0"/>
              <a:t>There is one letter that does not follow this pattern and that is letter w. As w was not a letter used in the French alphabet when Louis Braille developed the code.</a:t>
            </a:r>
          </a:p>
        </p:txBody>
      </p:sp>
      <p:sp>
        <p:nvSpPr>
          <p:cNvPr id="4" name="Slide Number Placeholder 3"/>
          <p:cNvSpPr>
            <a:spLocks noGrp="1"/>
          </p:cNvSpPr>
          <p:nvPr>
            <p:ph type="sldNum" sz="quarter" idx="5"/>
          </p:nvPr>
        </p:nvSpPr>
        <p:spPr/>
        <p:txBody>
          <a:bodyPr/>
          <a:lstStyle/>
          <a:p>
            <a:fld id="{2DCD3A95-8D8A-494F-A934-92E0BDBCEB11}" type="slidenum">
              <a:rPr lang="en-CA" smtClean="0"/>
              <a:t>12</a:t>
            </a:fld>
            <a:endParaRPr lang="en-CA"/>
          </a:p>
        </p:txBody>
      </p:sp>
    </p:spTree>
    <p:extLst>
      <p:ext uri="{BB962C8B-B14F-4D97-AF65-F5344CB8AC3E}">
        <p14:creationId xmlns:p14="http://schemas.microsoft.com/office/powerpoint/2010/main" val="288685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start by making the letter b, popping  tennis balls into the upper and middle left top position of the muffin tin, and then we can add another ball into the bottom left position or dot 3 and make letter l, add dot 6 and make letter v.</a:t>
            </a:r>
          </a:p>
          <a:p>
            <a:endParaRPr lang="en-US" dirty="0"/>
          </a:p>
        </p:txBody>
      </p:sp>
      <p:sp>
        <p:nvSpPr>
          <p:cNvPr id="4" name="Slide Number Placeholder 3"/>
          <p:cNvSpPr>
            <a:spLocks noGrp="1"/>
          </p:cNvSpPr>
          <p:nvPr>
            <p:ph type="sldNum" sz="quarter" idx="5"/>
          </p:nvPr>
        </p:nvSpPr>
        <p:spPr/>
        <p:txBody>
          <a:bodyPr/>
          <a:lstStyle/>
          <a:p>
            <a:fld id="{2DCD3A95-8D8A-494F-A934-92E0BDBCEB11}" type="slidenum">
              <a:rPr lang="en-CA" smtClean="0"/>
              <a:t>13</a:t>
            </a:fld>
            <a:endParaRPr lang="en-CA"/>
          </a:p>
        </p:txBody>
      </p:sp>
    </p:spTree>
    <p:extLst>
      <p:ext uri="{BB962C8B-B14F-4D97-AF65-F5344CB8AC3E}">
        <p14:creationId xmlns:p14="http://schemas.microsoft.com/office/powerpoint/2010/main" val="18825354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666573"/>
            <a:ext cx="10058400" cy="2341548"/>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097280" y="3138992"/>
            <a:ext cx="10058400" cy="1008486"/>
          </a:xfrm>
        </p:spPr>
        <p:txBody>
          <a:bodyPr lIns="91440" rIns="91440">
            <a:normAutofit/>
          </a:bodyPr>
          <a:lstStyle>
            <a:lvl1pPr marL="0" indent="0" algn="l">
              <a:buNone/>
              <a:defRPr sz="2400" cap="none" spc="200" baseline="0">
                <a:solidFill>
                  <a:schemeClr val="accent1"/>
                </a:solidFill>
                <a:latin typeface="Verdana" panose="020B0604030504040204" pitchFamily="34" charset="0"/>
                <a:ea typeface="Verdan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17DBC19A-2FD3-4F48-917D-C703981AA12F}" type="datetime1">
              <a:rPr lang="en-CA" smtClean="0"/>
              <a:t>2023-01-19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a:p>
        </p:txBody>
      </p:sp>
      <p:cxnSp>
        <p:nvCxnSpPr>
          <p:cNvPr id="9" name="Straight Connector 8"/>
          <p:cNvCxnSpPr/>
          <p:nvPr/>
        </p:nvCxnSpPr>
        <p:spPr>
          <a:xfrm>
            <a:off x="1097280" y="4185385"/>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ue diamond with a thick ring taken out of the right corner followed by &quot;braille literacy canada, littératie braille canada&quot; and &quot;blc lbc&quot; in sim-braille.">
            <a:extLst>
              <a:ext uri="{FF2B5EF4-FFF2-40B4-BE49-F238E27FC236}">
                <a16:creationId xmlns:a16="http://schemas.microsoft.com/office/drawing/2014/main" id="{953C49EF-E4D6-4E5B-B47F-FC60290C5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023" y="4217320"/>
            <a:ext cx="2948897" cy="1182508"/>
          </a:xfrm>
          <a:prstGeom prst="rect">
            <a:avLst/>
          </a:prstGeom>
        </p:spPr>
      </p:pic>
      <p:pic>
        <p:nvPicPr>
          <p:cNvPr id="15" name="Picture 14" descr="Long red and purple triangles bursting in a semi circle from the &quot;C&quot; of CELA followed by &quot;Centre for Equitable Library Access&quot;.">
            <a:extLst>
              <a:ext uri="{FF2B5EF4-FFF2-40B4-BE49-F238E27FC236}">
                <a16:creationId xmlns:a16="http://schemas.microsoft.com/office/drawing/2014/main" id="{276E2A58-10C9-44A2-AA6F-D7C16DC770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8513" y="5272901"/>
            <a:ext cx="2617804" cy="630943"/>
          </a:xfrm>
          <a:prstGeom prst="rect">
            <a:avLst/>
          </a:prstGeom>
        </p:spPr>
      </p:pic>
      <p:pic>
        <p:nvPicPr>
          <p:cNvPr id="19" name="Picture 18" descr="A pattern of connected red hexagons in a honeycomb shape preceding &quot;NNELS&quot;.">
            <a:extLst>
              <a:ext uri="{FF2B5EF4-FFF2-40B4-BE49-F238E27FC236}">
                <a16:creationId xmlns:a16="http://schemas.microsoft.com/office/drawing/2014/main" id="{53861843-7A6B-4402-BB51-E91FBACC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7232" y="5385035"/>
            <a:ext cx="3001667" cy="697712"/>
          </a:xfrm>
          <a:prstGeom prst="rect">
            <a:avLst/>
          </a:prstGeom>
        </p:spPr>
      </p:pic>
      <p:pic>
        <p:nvPicPr>
          <p:cNvPr id="21" name="Picture 20" descr="Written in blue, &quot;PRCVI&quot; in print and sim-braille.">
            <a:extLst>
              <a:ext uri="{FF2B5EF4-FFF2-40B4-BE49-F238E27FC236}">
                <a16:creationId xmlns:a16="http://schemas.microsoft.com/office/drawing/2014/main" id="{0602A72F-04EB-41C7-AEA5-59F1A9ACC0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2994" y="5227658"/>
            <a:ext cx="2483374" cy="795456"/>
          </a:xfrm>
          <a:prstGeom prst="rect">
            <a:avLst/>
          </a:prstGeom>
        </p:spPr>
      </p:pic>
      <p:pic>
        <p:nvPicPr>
          <p:cNvPr id="23" name="Picture 22" descr="In differing shades of blue, two geometric shape created people link arms between the words &quot;Canadian Council of the Blind&quot; and &quot;Le conseil Canadien des aveugles&quot;.">
            <a:extLst>
              <a:ext uri="{FF2B5EF4-FFF2-40B4-BE49-F238E27FC236}">
                <a16:creationId xmlns:a16="http://schemas.microsoft.com/office/drawing/2014/main" id="{C8ADA4BB-FC7D-4218-82DC-A1CA099428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63626" y="4456517"/>
            <a:ext cx="4414720" cy="632317"/>
          </a:xfrm>
          <a:prstGeom prst="rect">
            <a:avLst/>
          </a:prstGeom>
        </p:spPr>
      </p:pic>
      <p:pic>
        <p:nvPicPr>
          <p:cNvPr id="10" name="Picture 9" descr="On a green background, &quot;AERO Alternative Education Resources for Ontario&quot; with a butterfly and Government of Ontario logo.">
            <a:extLst>
              <a:ext uri="{FF2B5EF4-FFF2-40B4-BE49-F238E27FC236}">
                <a16:creationId xmlns:a16="http://schemas.microsoft.com/office/drawing/2014/main" id="{51A503F0-0D77-6E47-8296-BB116E9BC499}"/>
              </a:ext>
            </a:extLst>
          </p:cNvPr>
          <p:cNvPicPr>
            <a:picLocks noChangeAspect="1"/>
          </p:cNvPicPr>
          <p:nvPr userDrawn="1"/>
        </p:nvPicPr>
        <p:blipFill>
          <a:blip r:embed="rId7"/>
          <a:stretch>
            <a:fillRect/>
          </a:stretch>
        </p:blipFill>
        <p:spPr>
          <a:xfrm>
            <a:off x="3874395" y="5157858"/>
            <a:ext cx="1336748" cy="944769"/>
          </a:xfrm>
          <a:prstGeom prst="rect">
            <a:avLst/>
          </a:prstGeom>
        </p:spPr>
      </p:pic>
      <p:pic>
        <p:nvPicPr>
          <p:cNvPr id="14" name="Picture 13" descr="An open book with braille and printed text with headphones arching over the top. &quot;CNIB Beyond Print&quot; in black text to the right.">
            <a:extLst>
              <a:ext uri="{FF2B5EF4-FFF2-40B4-BE49-F238E27FC236}">
                <a16:creationId xmlns:a16="http://schemas.microsoft.com/office/drawing/2014/main" id="{5ACB27B4-16EB-2142-82C8-DE2A49A089E4}"/>
              </a:ext>
            </a:extLst>
          </p:cNvPr>
          <p:cNvPicPr>
            <a:picLocks noChangeAspect="1"/>
          </p:cNvPicPr>
          <p:nvPr userDrawn="1"/>
        </p:nvPicPr>
        <p:blipFill>
          <a:blip r:embed="rId8"/>
          <a:stretch>
            <a:fillRect/>
          </a:stretch>
        </p:blipFill>
        <p:spPr>
          <a:xfrm>
            <a:off x="8847052" y="4482116"/>
            <a:ext cx="1953220" cy="592266"/>
          </a:xfrm>
          <a:prstGeom prst="rect">
            <a:avLst/>
          </a:prstGeom>
        </p:spPr>
      </p:pic>
    </p:spTree>
    <p:extLst>
      <p:ext uri="{BB962C8B-B14F-4D97-AF65-F5344CB8AC3E}">
        <p14:creationId xmlns:p14="http://schemas.microsoft.com/office/powerpoint/2010/main" val="14387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B33F6A-8094-4045-A377-4F356F5E354C}" type="datetime1">
              <a:rPr lang="en-CA" smtClean="0"/>
              <a:t>2023-01-19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246703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3E3E1D-E539-4A5A-89FB-94E1C9314ADC}" type="datetime1">
              <a:rPr lang="en-CA" smtClean="0"/>
              <a:t>2023-01-19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1782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2EB2A0-AC10-41E8-8BCF-A56AF4EE36D8}" type="datetime1">
              <a:rPr lang="en-CA" smtClean="0"/>
              <a:t>2023-01-19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3986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accent1"/>
                </a:solidFill>
                <a:latin typeface="Verdana" panose="020B0604030504040204" pitchFamily="34" charset="0"/>
                <a:ea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3A26AAF-2EAC-487B-92A4-EE0D0076EB01}" type="datetime1">
              <a:rPr lang="en-CA" smtClean="0"/>
              <a:t>2023-01-19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48F109-2205-4335-ADB4-60C0795F12BC}"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20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89D1E7-94FB-4789-AD52-4A85B578F047}" type="datetime1">
              <a:rPr lang="en-CA" smtClean="0"/>
              <a:t>2023-01-19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65736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A241BC-F93D-460F-9FDD-CFA39E2503F2}" type="datetime1">
              <a:rPr lang="en-CA" smtClean="0"/>
              <a:t>2023-01-19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426213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6D50DB-35DF-4BA4-B27E-3AE3084768B8}" type="datetime1">
              <a:rPr lang="en-CA" smtClean="0"/>
              <a:t>2023-01-19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285103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14D11E-6513-4224-8593-DD0EC7D7F66D}" type="datetime1">
              <a:rPr lang="en-CA" smtClean="0"/>
              <a:t>2023-01-19</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364154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E86148-D973-46D2-9CE7-72DDD8FCA503}" type="datetime1">
              <a:rPr lang="en-CA" smtClean="0"/>
              <a:t>2023-01-19</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8F109-2205-4335-ADB4-60C0795F12BC}" type="slidenum">
              <a:rPr lang="en-CA" smtClean="0"/>
              <a:t>‹#›</a:t>
            </a:fld>
            <a:endParaRPr lang="en-CA"/>
          </a:p>
        </p:txBody>
      </p:sp>
    </p:spTree>
    <p:extLst>
      <p:ext uri="{BB962C8B-B14F-4D97-AF65-F5344CB8AC3E}">
        <p14:creationId xmlns:p14="http://schemas.microsoft.com/office/powerpoint/2010/main" val="133189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D3401C-4790-42A9-902D-DAB053E27FC4}" type="datetime1">
              <a:rPr lang="en-CA" smtClean="0"/>
              <a:t>2023-01-19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48F109-2205-4335-ADB4-60C0795F12BC}" type="slidenum">
              <a:rPr lang="en-CA" smtClean="0"/>
              <a:t>‹#›</a:t>
            </a:fld>
            <a:endParaRPr lang="en-CA"/>
          </a:p>
        </p:txBody>
      </p:sp>
    </p:spTree>
    <p:extLst>
      <p:ext uri="{BB962C8B-B14F-4D97-AF65-F5344CB8AC3E}">
        <p14:creationId xmlns:p14="http://schemas.microsoft.com/office/powerpoint/2010/main" val="116905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2C2CECA-41E7-4698-9CF0-B29C31840509}" type="datetime1">
              <a:rPr lang="en-CA" smtClean="0"/>
              <a:t>2023-01-19</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000">
                <a:solidFill>
                  <a:srgbClr val="FFFFFF"/>
                </a:solidFill>
                <a:latin typeface="Verdana" panose="020B0604030504040204" pitchFamily="34" charset="0"/>
                <a:ea typeface="Verdana" panose="020B0604030504040204" pitchFamily="34" charset="0"/>
              </a:defRPr>
            </a:lvl1pPr>
          </a:lstStyle>
          <a:p>
            <a:fld id="{1E48F109-2205-4335-ADB4-60C0795F12BC}" type="slidenum">
              <a:rPr lang="en-CA" smtClean="0"/>
              <a:pPr/>
              <a:t>‹#›</a:t>
            </a:fld>
            <a:endParaRPr lang="en-CA"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314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Verdana" panose="020B0604030504040204" pitchFamily="34" charset="0"/>
          <a:ea typeface="Verdana" panose="020B0604030504040204" pitchFamily="34" charset="0"/>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hyperlink" Target="https://www.brailleliteracycanada.ca/en/programs/zoom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info@blc-lbc.ca?subject=Braille%20Zoom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acifictrainingcentre.ca/" TargetMode="External"/><Relationship Id="rId2" Type="http://schemas.openxmlformats.org/officeDocument/2006/relationships/hyperlink" Target="http://www.visionlossrehab.ca/" TargetMode="External"/><Relationship Id="rId1" Type="http://schemas.openxmlformats.org/officeDocument/2006/relationships/slideLayout" Target="../slideLayouts/slideLayout2.xml"/><Relationship Id="rId6" Type="http://schemas.openxmlformats.org/officeDocument/2006/relationships/hyperlink" Target="http://www.hadley.edu/" TargetMode="External"/><Relationship Id="rId5" Type="http://schemas.openxmlformats.org/officeDocument/2006/relationships/hyperlink" Target="http://www.inlb.qc.ca/" TargetMode="External"/><Relationship Id="rId4" Type="http://schemas.openxmlformats.org/officeDocument/2006/relationships/hyperlink" Target="http://www.llmrc.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cbnational.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hadley.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elalibrary.ca/" TargetMode="External"/><Relationship Id="rId3" Type="http://schemas.openxmlformats.org/officeDocument/2006/relationships/hyperlink" Target="https://www.aph.org/" TargetMode="External"/><Relationship Id="rId7" Type="http://schemas.openxmlformats.org/officeDocument/2006/relationships/hyperlink" Target="https://www.brailleliteracycanada.ca/en/resources/read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braillebookstore.com/" TargetMode="External"/><Relationship Id="rId5" Type="http://schemas.openxmlformats.org/officeDocument/2006/relationships/hyperlink" Target="http://www.seedlings.org/" TargetMode="External"/><Relationship Id="rId4" Type="http://schemas.openxmlformats.org/officeDocument/2006/relationships/hyperlink" Target="https://www.nbp.org/" TargetMode="External"/><Relationship Id="rId9" Type="http://schemas.openxmlformats.org/officeDocument/2006/relationships/hyperlink" Target="https://nnels.c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an01.safelinks.protection.outlook.com/?url=https%3A%2F%2Fnnels.ca%2Fbraille&amp;data=05%7C01%7C%7C60bbf9dd58d942b9572108daede244b4%7C0407d5607ad94f8ebedc9e29b0863d2c%7C0%7C0%7C638083853370256805%7CUnknown%7CTWFpbGZsb3d8eyJWIjoiMC4wLjAwMDAiLCJQIjoiV2luMzIiLCJBTiI6Ik1haWwiLCJXVCI6Mn0%3D%7C3000%7C%7C%7C&amp;sdata=w5b9hGYHy85XPDNiFls2sG89iQ9ppZzGnFfcA3kDLoA%3D&amp;reserved=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6B36862-1F69-471E-95AE-DE6B67A7AE70}"/>
              </a:ext>
            </a:extLst>
          </p:cNvPr>
          <p:cNvSpPr>
            <a:spLocks noGrp="1"/>
          </p:cNvSpPr>
          <p:nvPr>
            <p:ph type="ctrTitle"/>
          </p:nvPr>
        </p:nvSpPr>
        <p:spPr/>
        <p:txBody>
          <a:bodyPr>
            <a:normAutofit fontScale="90000"/>
          </a:bodyPr>
          <a:lstStyle/>
          <a:p>
            <a:r>
              <a:rPr lang="en-CA" dirty="0"/>
              <a:t>The ABCs of Braille:</a:t>
            </a:r>
            <a:br>
              <a:rPr lang="en-CA" dirty="0"/>
            </a:br>
            <a:r>
              <a:rPr lang="en-CA" dirty="0"/>
              <a:t>Basics for Beginners</a:t>
            </a:r>
          </a:p>
        </p:txBody>
      </p:sp>
      <p:sp>
        <p:nvSpPr>
          <p:cNvPr id="18" name="Title 14">
            <a:extLst>
              <a:ext uri="{FF2B5EF4-FFF2-40B4-BE49-F238E27FC236}">
                <a16:creationId xmlns:a16="http://schemas.microsoft.com/office/drawing/2014/main" id="{41EA658F-15EA-4FCA-BDAF-3CB5B03B06BD}"/>
              </a:ext>
            </a:extLst>
          </p:cNvPr>
          <p:cNvSpPr txBox="1">
            <a:spLocks/>
          </p:cNvSpPr>
          <p:nvPr/>
        </p:nvSpPr>
        <p:spPr>
          <a:xfrm>
            <a:off x="1097280" y="3140015"/>
            <a:ext cx="10058400" cy="81413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Verdana" panose="020B0604030504040204" pitchFamily="34" charset="0"/>
                <a:ea typeface="Verdana" panose="020B0604030504040204" pitchFamily="34" charset="0"/>
                <a:cs typeface="+mj-cs"/>
              </a:defRPr>
            </a:lvl1pPr>
          </a:lstStyle>
          <a:p>
            <a:r>
              <a:rPr lang="en-CA" sz="3000" dirty="0"/>
              <a:t>Wednesday, January 11, 2023</a:t>
            </a:r>
          </a:p>
        </p:txBody>
      </p:sp>
    </p:spTree>
    <p:extLst>
      <p:ext uri="{BB962C8B-B14F-4D97-AF65-F5344CB8AC3E}">
        <p14:creationId xmlns:p14="http://schemas.microsoft.com/office/powerpoint/2010/main" val="32818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2D86-5CEA-4F1D-981A-27A97B587698}"/>
              </a:ext>
            </a:extLst>
          </p:cNvPr>
          <p:cNvSpPr>
            <a:spLocks noGrp="1"/>
          </p:cNvSpPr>
          <p:nvPr>
            <p:ph type="title"/>
          </p:nvPr>
        </p:nvSpPr>
        <p:spPr/>
        <p:txBody>
          <a:bodyPr/>
          <a:lstStyle/>
          <a:p>
            <a:r>
              <a:rPr lang="en-CA" dirty="0"/>
              <a:t>letters k–t </a:t>
            </a:r>
          </a:p>
        </p:txBody>
      </p:sp>
      <p:sp>
        <p:nvSpPr>
          <p:cNvPr id="3" name="Content Placeholder 2">
            <a:extLst>
              <a:ext uri="{FF2B5EF4-FFF2-40B4-BE49-F238E27FC236}">
                <a16:creationId xmlns:a16="http://schemas.microsoft.com/office/drawing/2014/main" id="{5C93F994-380E-4E14-B6A9-CC794AA47E09}"/>
              </a:ext>
            </a:extLst>
          </p:cNvPr>
          <p:cNvSpPr>
            <a:spLocks noGrp="1"/>
          </p:cNvSpPr>
          <p:nvPr>
            <p:ph idx="1"/>
          </p:nvPr>
        </p:nvSpPr>
        <p:spPr>
          <a:xfrm>
            <a:off x="1097280" y="2028733"/>
            <a:ext cx="10058400" cy="1096249"/>
          </a:xfrm>
        </p:spPr>
        <p:txBody>
          <a:bodyPr>
            <a:normAutofit/>
          </a:bodyPr>
          <a:lstStyle/>
          <a:p>
            <a:r>
              <a:rPr lang="en-CA" dirty="0"/>
              <a:t>The next 10 letters of the alphabet; letters k – t use the top half of the braille cell and additionally dot 3. </a:t>
            </a:r>
          </a:p>
        </p:txBody>
      </p:sp>
      <p:pic>
        <p:nvPicPr>
          <p:cNvPr id="6" name="Picture 5" descr="Letters k, l, m, n, o with corresponding sim-braille underneath.">
            <a:extLst>
              <a:ext uri="{FF2B5EF4-FFF2-40B4-BE49-F238E27FC236}">
                <a16:creationId xmlns:a16="http://schemas.microsoft.com/office/drawing/2014/main" id="{E4EED79C-4E31-4A19-8742-F6238B030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234" y="2989041"/>
            <a:ext cx="4273070" cy="2083122"/>
          </a:xfrm>
          <a:prstGeom prst="rect">
            <a:avLst/>
          </a:prstGeom>
        </p:spPr>
      </p:pic>
      <p:pic>
        <p:nvPicPr>
          <p:cNvPr id="8" name="Picture 7" descr="Letters p, q, r, s, t, with corresponding sim braille underneath.">
            <a:extLst>
              <a:ext uri="{FF2B5EF4-FFF2-40B4-BE49-F238E27FC236}">
                <a16:creationId xmlns:a16="http://schemas.microsoft.com/office/drawing/2014/main" id="{C589C2A9-44F1-6995-C27E-4043A3B42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860" y="3131655"/>
            <a:ext cx="4655037" cy="1940508"/>
          </a:xfrm>
          <a:prstGeom prst="rect">
            <a:avLst/>
          </a:prstGeom>
        </p:spPr>
      </p:pic>
      <p:sp>
        <p:nvSpPr>
          <p:cNvPr id="4" name="Slide Number Placeholder 3">
            <a:extLst>
              <a:ext uri="{FF2B5EF4-FFF2-40B4-BE49-F238E27FC236}">
                <a16:creationId xmlns:a16="http://schemas.microsoft.com/office/drawing/2014/main" id="{BF86A0DD-C80B-492C-B114-CA4F0A5E3162}"/>
              </a:ext>
            </a:extLst>
          </p:cNvPr>
          <p:cNvSpPr>
            <a:spLocks noGrp="1"/>
          </p:cNvSpPr>
          <p:nvPr>
            <p:ph type="sldNum" sz="quarter" idx="12"/>
          </p:nvPr>
        </p:nvSpPr>
        <p:spPr/>
        <p:txBody>
          <a:bodyPr/>
          <a:lstStyle/>
          <a:p>
            <a:fld id="{1E48F109-2205-4335-ADB4-60C0795F12BC}" type="slidenum">
              <a:rPr lang="en-CA" smtClean="0"/>
              <a:t>10</a:t>
            </a:fld>
            <a:endParaRPr lang="en-CA"/>
          </a:p>
        </p:txBody>
      </p:sp>
    </p:spTree>
    <p:extLst>
      <p:ext uri="{BB962C8B-B14F-4D97-AF65-F5344CB8AC3E}">
        <p14:creationId xmlns:p14="http://schemas.microsoft.com/office/powerpoint/2010/main" val="47594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2D86-5CEA-4F1D-981A-27A97B587698}"/>
              </a:ext>
            </a:extLst>
          </p:cNvPr>
          <p:cNvSpPr>
            <a:spLocks noGrp="1"/>
          </p:cNvSpPr>
          <p:nvPr>
            <p:ph type="title"/>
          </p:nvPr>
        </p:nvSpPr>
        <p:spPr/>
        <p:txBody>
          <a:bodyPr/>
          <a:lstStyle/>
          <a:p>
            <a:r>
              <a:rPr lang="en-CA" dirty="0"/>
              <a:t>letters u-z </a:t>
            </a:r>
          </a:p>
        </p:txBody>
      </p:sp>
      <p:sp>
        <p:nvSpPr>
          <p:cNvPr id="3" name="Content Placeholder 2">
            <a:extLst>
              <a:ext uri="{FF2B5EF4-FFF2-40B4-BE49-F238E27FC236}">
                <a16:creationId xmlns:a16="http://schemas.microsoft.com/office/drawing/2014/main" id="{5C93F994-380E-4E14-B6A9-CC794AA47E09}"/>
              </a:ext>
            </a:extLst>
          </p:cNvPr>
          <p:cNvSpPr>
            <a:spLocks noGrp="1"/>
          </p:cNvSpPr>
          <p:nvPr>
            <p:ph idx="1"/>
          </p:nvPr>
        </p:nvSpPr>
        <p:spPr>
          <a:xfrm>
            <a:off x="1097280" y="1925247"/>
            <a:ext cx="10058400" cy="748379"/>
          </a:xfrm>
        </p:spPr>
        <p:txBody>
          <a:bodyPr>
            <a:normAutofit/>
          </a:bodyPr>
          <a:lstStyle/>
          <a:p>
            <a:r>
              <a:rPr lang="en-CA" dirty="0"/>
              <a:t>Then letters u through z add into the matrix dot 6</a:t>
            </a:r>
          </a:p>
          <a:p>
            <a:pPr marL="0" indent="0">
              <a:buNone/>
            </a:pPr>
            <a:endParaRPr lang="en-CA" dirty="0"/>
          </a:p>
        </p:txBody>
      </p:sp>
      <p:pic>
        <p:nvPicPr>
          <p:cNvPr id="6" name="Picture 5" descr="Letters u, v, w, y, z, and w with sim-braille underneath.">
            <a:extLst>
              <a:ext uri="{FF2B5EF4-FFF2-40B4-BE49-F238E27FC236}">
                <a16:creationId xmlns:a16="http://schemas.microsoft.com/office/drawing/2014/main" id="{CADB83F4-232B-7A1F-DB76-584259835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673626"/>
            <a:ext cx="4359303" cy="3668823"/>
          </a:xfrm>
          <a:prstGeom prst="rect">
            <a:avLst/>
          </a:prstGeom>
        </p:spPr>
      </p:pic>
      <p:sp>
        <p:nvSpPr>
          <p:cNvPr id="4" name="Slide Number Placeholder 3">
            <a:extLst>
              <a:ext uri="{FF2B5EF4-FFF2-40B4-BE49-F238E27FC236}">
                <a16:creationId xmlns:a16="http://schemas.microsoft.com/office/drawing/2014/main" id="{BF86A0DD-C80B-492C-B114-CA4F0A5E3162}"/>
              </a:ext>
            </a:extLst>
          </p:cNvPr>
          <p:cNvSpPr>
            <a:spLocks noGrp="1"/>
          </p:cNvSpPr>
          <p:nvPr>
            <p:ph type="sldNum" sz="quarter" idx="12"/>
          </p:nvPr>
        </p:nvSpPr>
        <p:spPr/>
        <p:txBody>
          <a:bodyPr/>
          <a:lstStyle/>
          <a:p>
            <a:fld id="{1E48F109-2205-4335-ADB4-60C0795F12BC}" type="slidenum">
              <a:rPr lang="en-CA" smtClean="0"/>
              <a:t>11</a:t>
            </a:fld>
            <a:endParaRPr lang="en-CA"/>
          </a:p>
        </p:txBody>
      </p:sp>
    </p:spTree>
    <p:extLst>
      <p:ext uri="{BB962C8B-B14F-4D97-AF65-F5344CB8AC3E}">
        <p14:creationId xmlns:p14="http://schemas.microsoft.com/office/powerpoint/2010/main" val="386151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DBA9-2376-C643-AC86-37CB14C0AC9D}"/>
              </a:ext>
            </a:extLst>
          </p:cNvPr>
          <p:cNvSpPr>
            <a:spLocks noGrp="1"/>
          </p:cNvSpPr>
          <p:nvPr>
            <p:ph type="title"/>
          </p:nvPr>
        </p:nvSpPr>
        <p:spPr>
          <a:xfrm>
            <a:off x="1097280" y="286603"/>
            <a:ext cx="10058400" cy="1450757"/>
          </a:xfrm>
        </p:spPr>
        <p:txBody>
          <a:bodyPr/>
          <a:lstStyle/>
          <a:p>
            <a:r>
              <a:rPr lang="en-US" dirty="0"/>
              <a:t>Braille is logical and follows a pattern</a:t>
            </a:r>
          </a:p>
        </p:txBody>
      </p:sp>
      <p:sp>
        <p:nvSpPr>
          <p:cNvPr id="3" name="Content Placeholder 2">
            <a:extLst>
              <a:ext uri="{FF2B5EF4-FFF2-40B4-BE49-F238E27FC236}">
                <a16:creationId xmlns:a16="http://schemas.microsoft.com/office/drawing/2014/main" id="{391E9A85-9154-9242-85AD-FB12DAE60308}"/>
              </a:ext>
            </a:extLst>
          </p:cNvPr>
          <p:cNvSpPr>
            <a:spLocks noGrp="1"/>
          </p:cNvSpPr>
          <p:nvPr>
            <p:ph idx="1"/>
          </p:nvPr>
        </p:nvSpPr>
        <p:spPr>
          <a:xfrm>
            <a:off x="1182757" y="1941987"/>
            <a:ext cx="10189490" cy="1447256"/>
          </a:xfrm>
        </p:spPr>
        <p:txBody>
          <a:bodyPr>
            <a:normAutofit/>
          </a:bodyPr>
          <a:lstStyle/>
          <a:p>
            <a:r>
              <a:rPr lang="en-CA" sz="2200" dirty="0"/>
              <a:t>For instance, we can start by making the letter a, popping a tennis ball into the upper left top position of the muffin tin, and then we can add another ball into the bottom left position or dot 3 and make letter k, add dot 6 and make letter u.</a:t>
            </a:r>
          </a:p>
          <a:p>
            <a:pPr marL="0" indent="0">
              <a:buNone/>
            </a:pPr>
            <a:endParaRPr lang="en-CA" dirty="0"/>
          </a:p>
        </p:txBody>
      </p:sp>
      <p:pic>
        <p:nvPicPr>
          <p:cNvPr id="6" name="Picture 5" descr="A grid of braille cells for letters a, k, and u with the corresponding braille dots highlighted to show the pattern of creating those letters in braille.">
            <a:extLst>
              <a:ext uri="{FF2B5EF4-FFF2-40B4-BE49-F238E27FC236}">
                <a16:creationId xmlns:a16="http://schemas.microsoft.com/office/drawing/2014/main" id="{3BD9A899-8D76-4F53-732F-D2A8D1CCE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866" y="3401515"/>
            <a:ext cx="7727228" cy="2812774"/>
          </a:xfrm>
          <a:prstGeom prst="rect">
            <a:avLst/>
          </a:prstGeom>
        </p:spPr>
      </p:pic>
      <p:sp>
        <p:nvSpPr>
          <p:cNvPr id="4" name="Slide Number Placeholder 3">
            <a:extLst>
              <a:ext uri="{FF2B5EF4-FFF2-40B4-BE49-F238E27FC236}">
                <a16:creationId xmlns:a16="http://schemas.microsoft.com/office/drawing/2014/main" id="{4E3A2678-2995-1C40-BC7F-AD3B5469303C}"/>
              </a:ext>
            </a:extLst>
          </p:cNvPr>
          <p:cNvSpPr>
            <a:spLocks noGrp="1"/>
          </p:cNvSpPr>
          <p:nvPr>
            <p:ph type="sldNum" sz="quarter" idx="12"/>
          </p:nvPr>
        </p:nvSpPr>
        <p:spPr/>
        <p:txBody>
          <a:bodyPr/>
          <a:lstStyle/>
          <a:p>
            <a:fld id="{1E48F109-2205-4335-ADB4-60C0795F12BC}" type="slidenum">
              <a:rPr lang="en-CA" smtClean="0"/>
              <a:t>12</a:t>
            </a:fld>
            <a:endParaRPr lang="en-CA"/>
          </a:p>
        </p:txBody>
      </p:sp>
    </p:spTree>
    <p:extLst>
      <p:ext uri="{BB962C8B-B14F-4D97-AF65-F5344CB8AC3E}">
        <p14:creationId xmlns:p14="http://schemas.microsoft.com/office/powerpoint/2010/main" val="164101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002DF9-D236-4646-BA4A-E3C5B4215218}"/>
              </a:ext>
            </a:extLst>
          </p:cNvPr>
          <p:cNvSpPr>
            <a:spLocks noGrp="1"/>
          </p:cNvSpPr>
          <p:nvPr>
            <p:ph type="title"/>
          </p:nvPr>
        </p:nvSpPr>
        <p:spPr>
          <a:xfrm>
            <a:off x="1097280" y="286603"/>
            <a:ext cx="10058400" cy="1181250"/>
          </a:xfrm>
        </p:spPr>
        <p:txBody>
          <a:bodyPr>
            <a:normAutofit/>
          </a:bodyPr>
          <a:lstStyle/>
          <a:p>
            <a:r>
              <a:rPr lang="en-US" dirty="0"/>
              <a:t>Following the pattern (b, l, v)</a:t>
            </a:r>
          </a:p>
        </p:txBody>
      </p:sp>
      <p:sp>
        <p:nvSpPr>
          <p:cNvPr id="2" name="Slide Number Placeholder 1">
            <a:extLst>
              <a:ext uri="{FF2B5EF4-FFF2-40B4-BE49-F238E27FC236}">
                <a16:creationId xmlns:a16="http://schemas.microsoft.com/office/drawing/2014/main" id="{D14408EE-4331-484A-A874-CEE56F33E251}"/>
              </a:ext>
            </a:extLst>
          </p:cNvPr>
          <p:cNvSpPr>
            <a:spLocks noGrp="1"/>
          </p:cNvSpPr>
          <p:nvPr>
            <p:ph type="sldNum" sz="quarter" idx="12"/>
          </p:nvPr>
        </p:nvSpPr>
        <p:spPr/>
        <p:txBody>
          <a:bodyPr/>
          <a:lstStyle/>
          <a:p>
            <a:fld id="{1E48F109-2205-4335-ADB4-60C0795F12BC}" type="slidenum">
              <a:rPr lang="en-CA" smtClean="0"/>
              <a:t>13</a:t>
            </a:fld>
            <a:endParaRPr lang="en-CA"/>
          </a:p>
        </p:txBody>
      </p:sp>
      <p:pic>
        <p:nvPicPr>
          <p:cNvPr id="10" name="Content Placeholder 9" descr="A grid of braille cells for letters b, l, and v with the corresponding braille dots highlighted to show the pattern of creating those letters in braille.">
            <a:extLst>
              <a:ext uri="{FF2B5EF4-FFF2-40B4-BE49-F238E27FC236}">
                <a16:creationId xmlns:a16="http://schemas.microsoft.com/office/drawing/2014/main" id="{3DD6012F-73CF-CC2F-3025-1E91ED04C9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7182" y="1943443"/>
            <a:ext cx="9118596" cy="4040752"/>
          </a:xfrm>
        </p:spPr>
      </p:pic>
    </p:spTree>
    <p:extLst>
      <p:ext uri="{BB962C8B-B14F-4D97-AF65-F5344CB8AC3E}">
        <p14:creationId xmlns:p14="http://schemas.microsoft.com/office/powerpoint/2010/main" val="86187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002DF9-D236-4646-BA4A-E3C5B4215218}"/>
              </a:ext>
            </a:extLst>
          </p:cNvPr>
          <p:cNvSpPr>
            <a:spLocks noGrp="1"/>
          </p:cNvSpPr>
          <p:nvPr>
            <p:ph type="title"/>
          </p:nvPr>
        </p:nvSpPr>
        <p:spPr>
          <a:xfrm>
            <a:off x="1097280" y="286603"/>
            <a:ext cx="10058400" cy="1181250"/>
          </a:xfrm>
        </p:spPr>
        <p:txBody>
          <a:bodyPr>
            <a:normAutofit/>
          </a:bodyPr>
          <a:lstStyle/>
          <a:p>
            <a:r>
              <a:rPr lang="en-US" dirty="0"/>
              <a:t>Following the pattern (c, m, x)</a:t>
            </a:r>
          </a:p>
        </p:txBody>
      </p:sp>
      <p:pic>
        <p:nvPicPr>
          <p:cNvPr id="10" name="Content Placeholder 9" descr="A grid of braille cells for letters c, m, and x with the corresponding braille dots highlighted to show the pattern of creating those letters in braille.">
            <a:extLst>
              <a:ext uri="{FF2B5EF4-FFF2-40B4-BE49-F238E27FC236}">
                <a16:creationId xmlns:a16="http://schemas.microsoft.com/office/drawing/2014/main" id="{14AD7207-C10E-4F72-A1EC-93D52C8F57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479" y="2019302"/>
            <a:ext cx="8277042" cy="4033628"/>
          </a:xfrm>
        </p:spPr>
      </p:pic>
      <p:sp>
        <p:nvSpPr>
          <p:cNvPr id="2" name="Slide Number Placeholder 1">
            <a:extLst>
              <a:ext uri="{FF2B5EF4-FFF2-40B4-BE49-F238E27FC236}">
                <a16:creationId xmlns:a16="http://schemas.microsoft.com/office/drawing/2014/main" id="{D14408EE-4331-484A-A874-CEE56F33E251}"/>
              </a:ext>
            </a:extLst>
          </p:cNvPr>
          <p:cNvSpPr>
            <a:spLocks noGrp="1"/>
          </p:cNvSpPr>
          <p:nvPr>
            <p:ph type="sldNum" sz="quarter" idx="12"/>
          </p:nvPr>
        </p:nvSpPr>
        <p:spPr/>
        <p:txBody>
          <a:bodyPr/>
          <a:lstStyle/>
          <a:p>
            <a:fld id="{1E48F109-2205-4335-ADB4-60C0795F12BC}" type="slidenum">
              <a:rPr lang="en-CA" smtClean="0"/>
              <a:t>14</a:t>
            </a:fld>
            <a:endParaRPr lang="en-CA"/>
          </a:p>
        </p:txBody>
      </p:sp>
    </p:spTree>
    <p:extLst>
      <p:ext uri="{BB962C8B-B14F-4D97-AF65-F5344CB8AC3E}">
        <p14:creationId xmlns:p14="http://schemas.microsoft.com/office/powerpoint/2010/main" val="337373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ADE7-AACF-184B-90CC-EF867E581C6D}"/>
              </a:ext>
            </a:extLst>
          </p:cNvPr>
          <p:cNvSpPr>
            <a:spLocks noGrp="1"/>
          </p:cNvSpPr>
          <p:nvPr>
            <p:ph type="title"/>
          </p:nvPr>
        </p:nvSpPr>
        <p:spPr/>
        <p:txBody>
          <a:bodyPr/>
          <a:lstStyle/>
          <a:p>
            <a:r>
              <a:rPr lang="en-US" dirty="0"/>
              <a:t>Tools used to write braille</a:t>
            </a:r>
          </a:p>
        </p:txBody>
      </p:sp>
      <p:grpSp>
        <p:nvGrpSpPr>
          <p:cNvPr id="9" name="Group 8" descr="A green plastic multi-line slate with stylus.">
            <a:extLst>
              <a:ext uri="{FF2B5EF4-FFF2-40B4-BE49-F238E27FC236}">
                <a16:creationId xmlns:a16="http://schemas.microsoft.com/office/drawing/2014/main" id="{2784ECFC-F436-350D-243B-8B3EC3A2E6ED}"/>
              </a:ext>
            </a:extLst>
          </p:cNvPr>
          <p:cNvGrpSpPr/>
          <p:nvPr/>
        </p:nvGrpSpPr>
        <p:grpSpPr>
          <a:xfrm>
            <a:off x="808606" y="2644908"/>
            <a:ext cx="3124200" cy="2299328"/>
            <a:chOff x="808606" y="2644908"/>
            <a:chExt cx="3124200" cy="2299328"/>
          </a:xfrm>
        </p:grpSpPr>
        <p:pic>
          <p:nvPicPr>
            <p:cNvPr id="5" name="Content Placeholder 6" descr="A green multi-line plastic slate with stylus.">
              <a:extLst>
                <a:ext uri="{FF2B5EF4-FFF2-40B4-BE49-F238E27FC236}">
                  <a16:creationId xmlns:a16="http://schemas.microsoft.com/office/drawing/2014/main" id="{D66BA7DB-54B6-CA4B-94CE-F73CC995564B}"/>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606" y="2644908"/>
              <a:ext cx="3124200" cy="1841500"/>
            </a:xfrm>
            <a:prstGeom prst="rect">
              <a:avLst/>
            </a:prstGeom>
            <a:noFill/>
            <a:ln>
              <a:noFill/>
            </a:ln>
          </p:spPr>
        </p:pic>
        <p:sp>
          <p:nvSpPr>
            <p:cNvPr id="8" name="TextBox 7">
              <a:extLst>
                <a:ext uri="{FF2B5EF4-FFF2-40B4-BE49-F238E27FC236}">
                  <a16:creationId xmlns:a16="http://schemas.microsoft.com/office/drawing/2014/main" id="{972C361F-BA38-0A71-7D52-ECA7CDA8A740}"/>
                </a:ext>
              </a:extLst>
            </p:cNvPr>
            <p:cNvSpPr txBox="1"/>
            <p:nvPr/>
          </p:nvSpPr>
          <p:spPr>
            <a:xfrm>
              <a:off x="878242" y="4574904"/>
              <a:ext cx="2729663" cy="369332"/>
            </a:xfrm>
            <a:prstGeom prst="rect">
              <a:avLst/>
            </a:prstGeom>
            <a:noFill/>
          </p:spPr>
          <p:txBody>
            <a:bodyPr wrap="square" rtlCol="0">
              <a:spAutoFit/>
            </a:bodyPr>
            <a:lstStyle/>
            <a:p>
              <a:pPr algn="ctr"/>
              <a:r>
                <a:rPr lang="en-US" dirty="0"/>
                <a:t>Slate and Stylus</a:t>
              </a:r>
            </a:p>
          </p:txBody>
        </p:sp>
      </p:grpSp>
      <p:grpSp>
        <p:nvGrpSpPr>
          <p:cNvPr id="11" name="Group 10" descr="A dymo braille labeler. A handle with a wheel that turns for each letter of the alphabet.">
            <a:extLst>
              <a:ext uri="{FF2B5EF4-FFF2-40B4-BE49-F238E27FC236}">
                <a16:creationId xmlns:a16="http://schemas.microsoft.com/office/drawing/2014/main" id="{000A2608-BA04-72DB-1FDF-D50209E47D98}"/>
              </a:ext>
            </a:extLst>
          </p:cNvPr>
          <p:cNvGrpSpPr/>
          <p:nvPr/>
        </p:nvGrpSpPr>
        <p:grpSpPr>
          <a:xfrm>
            <a:off x="4330053" y="2628456"/>
            <a:ext cx="3578877" cy="2227284"/>
            <a:chOff x="4121334" y="2628456"/>
            <a:chExt cx="3578877" cy="2227284"/>
          </a:xfrm>
        </p:grpSpPr>
        <p:pic>
          <p:nvPicPr>
            <p:cNvPr id="6" name="Picture 5" descr="A dymo braille labeler. A wheel with the alphabet with a handle to create small labels with braille.">
              <a:extLst>
                <a:ext uri="{FF2B5EF4-FFF2-40B4-BE49-F238E27FC236}">
                  <a16:creationId xmlns:a16="http://schemas.microsoft.com/office/drawing/2014/main" id="{520C766E-0795-2849-93FA-3B4FD8A23F8D}"/>
                </a:ext>
              </a:extLst>
            </p:cNvPr>
            <p:cNvPicPr>
              <a:picLocks noChangeAspect="1"/>
            </p:cNvPicPr>
            <p:nvPr/>
          </p:nvPicPr>
          <p:blipFill>
            <a:blip r:embed="rId4"/>
            <a:stretch>
              <a:fillRect/>
            </a:stretch>
          </p:blipFill>
          <p:spPr>
            <a:xfrm>
              <a:off x="4121334" y="2628456"/>
              <a:ext cx="3578877" cy="1930710"/>
            </a:xfrm>
            <a:prstGeom prst="rect">
              <a:avLst/>
            </a:prstGeom>
          </p:spPr>
        </p:pic>
        <p:sp>
          <p:nvSpPr>
            <p:cNvPr id="10" name="TextBox 9">
              <a:extLst>
                <a:ext uri="{FF2B5EF4-FFF2-40B4-BE49-F238E27FC236}">
                  <a16:creationId xmlns:a16="http://schemas.microsoft.com/office/drawing/2014/main" id="{DC4D86F6-1BA6-DE8D-BDA8-776331206851}"/>
                </a:ext>
              </a:extLst>
            </p:cNvPr>
            <p:cNvSpPr txBox="1"/>
            <p:nvPr/>
          </p:nvSpPr>
          <p:spPr>
            <a:xfrm>
              <a:off x="4820478" y="4486408"/>
              <a:ext cx="2136382" cy="369332"/>
            </a:xfrm>
            <a:prstGeom prst="rect">
              <a:avLst/>
            </a:prstGeom>
            <a:noFill/>
          </p:spPr>
          <p:txBody>
            <a:bodyPr wrap="square" rtlCol="0">
              <a:spAutoFit/>
            </a:bodyPr>
            <a:lstStyle/>
            <a:p>
              <a:r>
                <a:rPr lang="en-US" dirty="0"/>
                <a:t>Dymo Braille Labeler</a:t>
              </a:r>
            </a:p>
          </p:txBody>
        </p:sp>
      </p:grpSp>
      <p:grpSp>
        <p:nvGrpSpPr>
          <p:cNvPr id="15" name="Group 14" descr="A metal perkins braille writer.">
            <a:extLst>
              <a:ext uri="{FF2B5EF4-FFF2-40B4-BE49-F238E27FC236}">
                <a16:creationId xmlns:a16="http://schemas.microsoft.com/office/drawing/2014/main" id="{3AC2AFE0-C81C-B894-9E32-3387C3C1BA3A}"/>
              </a:ext>
            </a:extLst>
          </p:cNvPr>
          <p:cNvGrpSpPr/>
          <p:nvPr/>
        </p:nvGrpSpPr>
        <p:grpSpPr>
          <a:xfrm>
            <a:off x="8174400" y="2336494"/>
            <a:ext cx="2920320" cy="2519246"/>
            <a:chOff x="8113440" y="2247998"/>
            <a:chExt cx="3230768" cy="2977074"/>
          </a:xfrm>
        </p:grpSpPr>
        <p:pic>
          <p:nvPicPr>
            <p:cNvPr id="13" name="Picture 12" descr="A metal Perkins brailler. ">
              <a:extLst>
                <a:ext uri="{FF2B5EF4-FFF2-40B4-BE49-F238E27FC236}">
                  <a16:creationId xmlns:a16="http://schemas.microsoft.com/office/drawing/2014/main" id="{F7813B7E-A9AD-9811-3859-63474F0B3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3440" y="2247998"/>
              <a:ext cx="3230768" cy="2423076"/>
            </a:xfrm>
            <a:prstGeom prst="rect">
              <a:avLst/>
            </a:prstGeom>
          </p:spPr>
        </p:pic>
        <p:sp>
          <p:nvSpPr>
            <p:cNvPr id="14" name="TextBox 13">
              <a:extLst>
                <a:ext uri="{FF2B5EF4-FFF2-40B4-BE49-F238E27FC236}">
                  <a16:creationId xmlns:a16="http://schemas.microsoft.com/office/drawing/2014/main" id="{18B47302-C707-3F80-2DBB-7AA04D8EE148}"/>
                </a:ext>
              </a:extLst>
            </p:cNvPr>
            <p:cNvSpPr txBox="1"/>
            <p:nvPr/>
          </p:nvSpPr>
          <p:spPr>
            <a:xfrm>
              <a:off x="8796130" y="4855740"/>
              <a:ext cx="2136382" cy="369332"/>
            </a:xfrm>
            <a:prstGeom prst="rect">
              <a:avLst/>
            </a:prstGeom>
            <a:noFill/>
          </p:spPr>
          <p:txBody>
            <a:bodyPr wrap="square" rtlCol="0">
              <a:spAutoFit/>
            </a:bodyPr>
            <a:lstStyle/>
            <a:p>
              <a:pPr algn="ctr"/>
              <a:r>
                <a:rPr lang="en-US" dirty="0"/>
                <a:t>Perkins </a:t>
              </a:r>
              <a:r>
                <a:rPr lang="en-US" dirty="0" err="1"/>
                <a:t>Brailler</a:t>
              </a:r>
              <a:endParaRPr lang="en-US" dirty="0"/>
            </a:p>
          </p:txBody>
        </p:sp>
      </p:grpSp>
      <p:sp>
        <p:nvSpPr>
          <p:cNvPr id="4" name="Slide Number Placeholder 3">
            <a:extLst>
              <a:ext uri="{FF2B5EF4-FFF2-40B4-BE49-F238E27FC236}">
                <a16:creationId xmlns:a16="http://schemas.microsoft.com/office/drawing/2014/main" id="{2E7998DC-E233-094B-B451-9C81E415D4AE}"/>
              </a:ext>
            </a:extLst>
          </p:cNvPr>
          <p:cNvSpPr>
            <a:spLocks noGrp="1"/>
          </p:cNvSpPr>
          <p:nvPr>
            <p:ph type="sldNum" sz="quarter" idx="12"/>
          </p:nvPr>
        </p:nvSpPr>
        <p:spPr/>
        <p:txBody>
          <a:bodyPr/>
          <a:lstStyle/>
          <a:p>
            <a:fld id="{1E48F109-2205-4335-ADB4-60C0795F12BC}" type="slidenum">
              <a:rPr lang="en-CA" smtClean="0"/>
              <a:t>15</a:t>
            </a:fld>
            <a:endParaRPr lang="en-CA"/>
          </a:p>
        </p:txBody>
      </p:sp>
    </p:spTree>
    <p:extLst>
      <p:ext uri="{BB962C8B-B14F-4D97-AF65-F5344CB8AC3E}">
        <p14:creationId xmlns:p14="http://schemas.microsoft.com/office/powerpoint/2010/main" val="389370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DD2F-7FEC-4440-91DF-DE9925818C74}"/>
              </a:ext>
            </a:extLst>
          </p:cNvPr>
          <p:cNvSpPr>
            <a:spLocks noGrp="1"/>
          </p:cNvSpPr>
          <p:nvPr>
            <p:ph type="title"/>
          </p:nvPr>
        </p:nvSpPr>
        <p:spPr/>
        <p:txBody>
          <a:bodyPr/>
          <a:lstStyle/>
          <a:p>
            <a:r>
              <a:rPr lang="en-CA" dirty="0"/>
              <a:t>Getting started with braille</a:t>
            </a:r>
          </a:p>
        </p:txBody>
      </p:sp>
      <p:sp>
        <p:nvSpPr>
          <p:cNvPr id="3" name="Content Placeholder 2">
            <a:extLst>
              <a:ext uri="{FF2B5EF4-FFF2-40B4-BE49-F238E27FC236}">
                <a16:creationId xmlns:a16="http://schemas.microsoft.com/office/drawing/2014/main" id="{ED213E8F-57BB-451F-8D28-52165AFF3CBC}"/>
              </a:ext>
            </a:extLst>
          </p:cNvPr>
          <p:cNvSpPr>
            <a:spLocks noGrp="1"/>
          </p:cNvSpPr>
          <p:nvPr>
            <p:ph idx="1"/>
          </p:nvPr>
        </p:nvSpPr>
        <p:spPr>
          <a:xfrm>
            <a:off x="1097280" y="1875551"/>
            <a:ext cx="10058400" cy="4217136"/>
          </a:xfrm>
        </p:spPr>
        <p:txBody>
          <a:bodyPr/>
          <a:lstStyle/>
          <a:p>
            <a:r>
              <a:rPr lang="en-CA" dirty="0"/>
              <a:t>Braille Literacy Canada recognizes that learning braille as an adult or older adult can be a challenge. They have created an amazing free program called </a:t>
            </a:r>
            <a:r>
              <a:rPr lang="en-CA" dirty="0">
                <a:hlinkClick r:id="rId3"/>
              </a:rPr>
              <a:t>Braille Zoomers</a:t>
            </a:r>
            <a:r>
              <a:rPr lang="en-CA" dirty="0"/>
              <a:t>, a monthly virtual peer-support get-together for adult and older adult braille learners. </a:t>
            </a:r>
          </a:p>
          <a:p>
            <a:r>
              <a:rPr lang="en-CA" dirty="0"/>
              <a:t>New Braille Zoomers can even apply for a starter kit of really cool things to get started on their braille journeys. Some of these items would be great to have in libraries too:</a:t>
            </a:r>
          </a:p>
          <a:p>
            <a:pPr lvl="1">
              <a:buFont typeface="Arial" panose="020B0604020202020204" pitchFamily="34" charset="0"/>
              <a:buChar char="•"/>
            </a:pPr>
            <a:r>
              <a:rPr lang="en-CA" dirty="0"/>
              <a:t>Just Enough to Know Better (National Braille Press)</a:t>
            </a:r>
          </a:p>
          <a:p>
            <a:pPr lvl="1">
              <a:buFont typeface="Arial" panose="020B0604020202020204" pitchFamily="34" charset="0"/>
              <a:buChar char="•"/>
            </a:pPr>
            <a:r>
              <a:rPr lang="en-CA" dirty="0"/>
              <a:t>Slate and Stylus </a:t>
            </a:r>
          </a:p>
          <a:p>
            <a:pPr lvl="1">
              <a:buFont typeface="Arial" panose="020B0604020202020204" pitchFamily="34" charset="0"/>
              <a:buChar char="•"/>
            </a:pPr>
            <a:r>
              <a:rPr lang="en-CA" dirty="0"/>
              <a:t>Dymo Braille Labeller </a:t>
            </a:r>
          </a:p>
          <a:p>
            <a:pPr lvl="1">
              <a:buFont typeface="Arial" panose="020B0604020202020204" pitchFamily="34" charset="0"/>
              <a:buChar char="•"/>
            </a:pPr>
            <a:r>
              <a:rPr lang="en-CA" dirty="0"/>
              <a:t>Braille Playing Cards</a:t>
            </a:r>
          </a:p>
          <a:p>
            <a:r>
              <a:rPr lang="en-CA" dirty="0"/>
              <a:t>For more information, email </a:t>
            </a:r>
            <a:r>
              <a:rPr lang="en-CA" dirty="0">
                <a:hlinkClick r:id="rId4"/>
              </a:rPr>
              <a:t>info@blc-lbc.ca</a:t>
            </a:r>
            <a:endParaRPr lang="en-CA" dirty="0"/>
          </a:p>
          <a:p>
            <a:pPr lvl="1"/>
            <a:endParaRPr lang="en-CA" dirty="0"/>
          </a:p>
        </p:txBody>
      </p:sp>
      <p:sp>
        <p:nvSpPr>
          <p:cNvPr id="4" name="Slide Number Placeholder 3">
            <a:extLst>
              <a:ext uri="{FF2B5EF4-FFF2-40B4-BE49-F238E27FC236}">
                <a16:creationId xmlns:a16="http://schemas.microsoft.com/office/drawing/2014/main" id="{E9226269-A04F-4940-8D71-F8CB275C3371}"/>
              </a:ext>
            </a:extLst>
          </p:cNvPr>
          <p:cNvSpPr>
            <a:spLocks noGrp="1"/>
          </p:cNvSpPr>
          <p:nvPr>
            <p:ph type="sldNum" sz="quarter" idx="12"/>
          </p:nvPr>
        </p:nvSpPr>
        <p:spPr/>
        <p:txBody>
          <a:bodyPr/>
          <a:lstStyle/>
          <a:p>
            <a:fld id="{1E48F109-2205-4335-ADB4-60C0795F12BC}" type="slidenum">
              <a:rPr lang="en-CA" smtClean="0"/>
              <a:t>16</a:t>
            </a:fld>
            <a:endParaRPr lang="en-CA"/>
          </a:p>
        </p:txBody>
      </p:sp>
    </p:spTree>
    <p:extLst>
      <p:ext uri="{BB962C8B-B14F-4D97-AF65-F5344CB8AC3E}">
        <p14:creationId xmlns:p14="http://schemas.microsoft.com/office/powerpoint/2010/main" val="391294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07956-DAAA-4729-A61E-E53A6CE062A1}"/>
              </a:ext>
            </a:extLst>
          </p:cNvPr>
          <p:cNvSpPr>
            <a:spLocks noGrp="1"/>
          </p:cNvSpPr>
          <p:nvPr>
            <p:ph type="title"/>
          </p:nvPr>
        </p:nvSpPr>
        <p:spPr/>
        <p:txBody>
          <a:bodyPr/>
          <a:lstStyle/>
          <a:p>
            <a:r>
              <a:rPr lang="en-CA" dirty="0"/>
              <a:t>Braille Zoomers Starter Kits</a:t>
            </a:r>
          </a:p>
        </p:txBody>
      </p:sp>
      <p:sp>
        <p:nvSpPr>
          <p:cNvPr id="7" name="Text Placeholder 6">
            <a:extLst>
              <a:ext uri="{FF2B5EF4-FFF2-40B4-BE49-F238E27FC236}">
                <a16:creationId xmlns:a16="http://schemas.microsoft.com/office/drawing/2014/main" id="{F946CC6B-77CE-4C1B-8284-B4A700FC5C47}"/>
              </a:ext>
            </a:extLst>
          </p:cNvPr>
          <p:cNvSpPr>
            <a:spLocks noGrp="1"/>
          </p:cNvSpPr>
          <p:nvPr>
            <p:ph type="body" sz="half" idx="4294967295"/>
          </p:nvPr>
        </p:nvSpPr>
        <p:spPr>
          <a:xfrm>
            <a:off x="1262270" y="1918253"/>
            <a:ext cx="3526298" cy="4193790"/>
          </a:xfrm>
        </p:spPr>
        <p:txBody>
          <a:bodyPr>
            <a:normAutofit fontScale="85000" lnSpcReduction="20000"/>
          </a:bodyPr>
          <a:lstStyle/>
          <a:p>
            <a:r>
              <a:rPr lang="en-CA" dirty="0"/>
              <a:t>Kit includes:</a:t>
            </a:r>
          </a:p>
          <a:p>
            <a:pPr marL="285750" indent="-285750">
              <a:buFont typeface="Arial" panose="020B0604020202020204" pitchFamily="34" charset="0"/>
              <a:buChar char="•"/>
            </a:pPr>
            <a:r>
              <a:rPr lang="en-CA" dirty="0"/>
              <a:t>Dymo braille labeller</a:t>
            </a:r>
          </a:p>
          <a:p>
            <a:pPr marL="285750" indent="-285750">
              <a:buFont typeface="Arial" panose="020B0604020202020204" pitchFamily="34" charset="0"/>
              <a:buChar char="•"/>
            </a:pPr>
            <a:r>
              <a:rPr lang="en-CA" dirty="0"/>
              <a:t>Braille playing cards</a:t>
            </a:r>
          </a:p>
          <a:p>
            <a:pPr marL="285750" indent="-285750">
              <a:buFont typeface="Arial" panose="020B0604020202020204" pitchFamily="34" charset="0"/>
              <a:buChar char="•"/>
            </a:pPr>
            <a:r>
              <a:rPr lang="en-CA" dirty="0"/>
              <a:t>Braille flashcards</a:t>
            </a:r>
          </a:p>
          <a:p>
            <a:pPr marL="285750" indent="-285750">
              <a:buFont typeface="Arial" panose="020B0604020202020204" pitchFamily="34" charset="0"/>
              <a:buChar char="•"/>
            </a:pPr>
            <a:r>
              <a:rPr lang="en-CA" dirty="0"/>
              <a:t>Slate and stylus</a:t>
            </a:r>
          </a:p>
          <a:p>
            <a:pPr marL="285750" indent="-285750">
              <a:buFont typeface="Arial" panose="020B0604020202020204" pitchFamily="34" charset="0"/>
              <a:buChar char="•"/>
            </a:pPr>
            <a:r>
              <a:rPr lang="en-CA" dirty="0"/>
              <a:t>Braille eraser</a:t>
            </a:r>
          </a:p>
          <a:p>
            <a:pPr marL="285750" indent="-285750">
              <a:buFont typeface="Arial" panose="020B0604020202020204" pitchFamily="34" charset="0"/>
              <a:buChar char="•"/>
            </a:pPr>
            <a:r>
              <a:rPr lang="en-CA" dirty="0"/>
              <a:t>Braille paper</a:t>
            </a:r>
          </a:p>
          <a:p>
            <a:pPr marL="285750" indent="-285750">
              <a:buFont typeface="Arial" panose="020B0604020202020204" pitchFamily="34" charset="0"/>
              <a:buChar char="•"/>
            </a:pPr>
            <a:r>
              <a:rPr lang="en-CA" dirty="0"/>
              <a:t>UEB symbols booklet</a:t>
            </a:r>
          </a:p>
          <a:p>
            <a:pPr marL="285750" indent="-285750">
              <a:buFont typeface="Arial" panose="020B0604020202020204" pitchFamily="34" charset="0"/>
              <a:buChar char="•"/>
            </a:pPr>
            <a:r>
              <a:rPr lang="en-CA" dirty="0"/>
              <a:t>Just Enough to Know Better (book)</a:t>
            </a:r>
          </a:p>
          <a:p>
            <a:pPr marL="285750" indent="-285750">
              <a:buFont typeface="Arial" panose="020B0604020202020204" pitchFamily="34" charset="0"/>
              <a:buChar char="•"/>
            </a:pPr>
            <a:r>
              <a:rPr lang="en-CA" dirty="0"/>
              <a:t>BLC Bookmark and Information on Braille Literacy Canada</a:t>
            </a:r>
          </a:p>
        </p:txBody>
      </p:sp>
      <p:pic>
        <p:nvPicPr>
          <p:cNvPr id="9" name="Content Placeholder 8" descr="Photo of a number of items in a braille zoomers starter kit such as a slate and stylus, books, playing cards, labeller, and braille box, and paper.">
            <a:extLst>
              <a:ext uri="{FF2B5EF4-FFF2-40B4-BE49-F238E27FC236}">
                <a16:creationId xmlns:a16="http://schemas.microsoft.com/office/drawing/2014/main" id="{CC5596F9-950E-4737-8BB7-44DF52956A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6395" y="2333625"/>
            <a:ext cx="4064000" cy="3048000"/>
          </a:xfrm>
        </p:spPr>
      </p:pic>
      <p:sp>
        <p:nvSpPr>
          <p:cNvPr id="4" name="Slide Number Placeholder 3">
            <a:extLst>
              <a:ext uri="{FF2B5EF4-FFF2-40B4-BE49-F238E27FC236}">
                <a16:creationId xmlns:a16="http://schemas.microsoft.com/office/drawing/2014/main" id="{D64CDD71-F950-4F1B-8FFD-29D8AEFC486B}"/>
              </a:ext>
            </a:extLst>
          </p:cNvPr>
          <p:cNvSpPr>
            <a:spLocks noGrp="1"/>
          </p:cNvSpPr>
          <p:nvPr>
            <p:ph type="sldNum" sz="quarter" idx="12"/>
          </p:nvPr>
        </p:nvSpPr>
        <p:spPr/>
        <p:txBody>
          <a:bodyPr/>
          <a:lstStyle/>
          <a:p>
            <a:fld id="{1E48F109-2205-4335-ADB4-60C0795F12BC}" type="slidenum">
              <a:rPr lang="en-CA" smtClean="0"/>
              <a:t>17</a:t>
            </a:fld>
            <a:endParaRPr lang="en-CA"/>
          </a:p>
        </p:txBody>
      </p:sp>
    </p:spTree>
    <p:extLst>
      <p:ext uri="{BB962C8B-B14F-4D97-AF65-F5344CB8AC3E}">
        <p14:creationId xmlns:p14="http://schemas.microsoft.com/office/powerpoint/2010/main" val="92310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169C-A67A-AD4E-8016-2A36B8FFFBB6}"/>
              </a:ext>
            </a:extLst>
          </p:cNvPr>
          <p:cNvSpPr>
            <a:spLocks noGrp="1"/>
          </p:cNvSpPr>
          <p:nvPr>
            <p:ph type="title"/>
          </p:nvPr>
        </p:nvSpPr>
        <p:spPr/>
        <p:txBody>
          <a:bodyPr/>
          <a:lstStyle/>
          <a:p>
            <a:r>
              <a:rPr lang="en-CA" dirty="0"/>
              <a:t>Why Learn Braille?</a:t>
            </a:r>
            <a:endParaRPr lang="en-US" dirty="0"/>
          </a:p>
        </p:txBody>
      </p:sp>
      <p:sp>
        <p:nvSpPr>
          <p:cNvPr id="3" name="Content Placeholder 2">
            <a:extLst>
              <a:ext uri="{FF2B5EF4-FFF2-40B4-BE49-F238E27FC236}">
                <a16:creationId xmlns:a16="http://schemas.microsoft.com/office/drawing/2014/main" id="{6D9E6CB6-7012-CB48-8FD9-60D3A4DC9FBF}"/>
              </a:ext>
            </a:extLst>
          </p:cNvPr>
          <p:cNvSpPr>
            <a:spLocks noGrp="1"/>
          </p:cNvSpPr>
          <p:nvPr>
            <p:ph idx="1"/>
          </p:nvPr>
        </p:nvSpPr>
        <p:spPr>
          <a:xfrm>
            <a:off x="1097280" y="2044516"/>
            <a:ext cx="10058400" cy="3342492"/>
          </a:xfrm>
        </p:spPr>
        <p:txBody>
          <a:bodyPr/>
          <a:lstStyle/>
          <a:p>
            <a:r>
              <a:rPr lang="en-CA" dirty="0"/>
              <a:t>“Why learn/use print”?</a:t>
            </a:r>
          </a:p>
          <a:p>
            <a:r>
              <a:rPr lang="en-CA" dirty="0"/>
              <a:t>Sight loss: What are you no longer able to do or want to do? </a:t>
            </a:r>
          </a:p>
          <a:p>
            <a:pPr marL="457200" indent="-457200">
              <a:buFont typeface="+mj-lt"/>
              <a:buAutoNum type="arabicPeriod"/>
            </a:pPr>
            <a:r>
              <a:rPr lang="en-CA" dirty="0"/>
              <a:t>Identifying household items that feel the same or require labels (ex. appliances, cans of soup)</a:t>
            </a:r>
          </a:p>
          <a:p>
            <a:pPr marL="457200" indent="-457200">
              <a:buFont typeface="+mj-lt"/>
              <a:buAutoNum type="arabicPeriod"/>
            </a:pPr>
            <a:r>
              <a:rPr lang="en-CA" dirty="0"/>
              <a:t>Take notes: phone numbers, messages, route instructions</a:t>
            </a:r>
          </a:p>
          <a:p>
            <a:pPr marL="457200" indent="-457200">
              <a:buFont typeface="+mj-lt"/>
              <a:buAutoNum type="arabicPeriod"/>
            </a:pPr>
            <a:r>
              <a:rPr lang="en-CA" dirty="0"/>
              <a:t>Play games with sighted and/or blind friends (cards, board games)</a:t>
            </a:r>
          </a:p>
          <a:p>
            <a:pPr marL="457200" indent="-457200">
              <a:buFont typeface="+mj-lt"/>
              <a:buAutoNum type="arabicPeriod"/>
            </a:pPr>
            <a:r>
              <a:rPr lang="en-CA" dirty="0"/>
              <a:t>Read books with children and/or grandchildren (print-braille books)</a:t>
            </a:r>
          </a:p>
          <a:p>
            <a:endParaRPr lang="en-US" dirty="0"/>
          </a:p>
        </p:txBody>
      </p:sp>
      <p:sp>
        <p:nvSpPr>
          <p:cNvPr id="4" name="Slide Number Placeholder 3">
            <a:extLst>
              <a:ext uri="{FF2B5EF4-FFF2-40B4-BE49-F238E27FC236}">
                <a16:creationId xmlns:a16="http://schemas.microsoft.com/office/drawing/2014/main" id="{58635A8E-F1AD-3147-94F2-52034A38517C}"/>
              </a:ext>
            </a:extLst>
          </p:cNvPr>
          <p:cNvSpPr>
            <a:spLocks noGrp="1"/>
          </p:cNvSpPr>
          <p:nvPr>
            <p:ph type="sldNum" sz="quarter" idx="12"/>
          </p:nvPr>
        </p:nvSpPr>
        <p:spPr/>
        <p:txBody>
          <a:bodyPr/>
          <a:lstStyle/>
          <a:p>
            <a:fld id="{1E48F109-2205-4335-ADB4-60C0795F12BC}" type="slidenum">
              <a:rPr lang="en-CA" smtClean="0"/>
              <a:t>18</a:t>
            </a:fld>
            <a:endParaRPr lang="en-CA"/>
          </a:p>
        </p:txBody>
      </p:sp>
    </p:spTree>
    <p:extLst>
      <p:ext uri="{BB962C8B-B14F-4D97-AF65-F5344CB8AC3E}">
        <p14:creationId xmlns:p14="http://schemas.microsoft.com/office/powerpoint/2010/main" val="3946484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E3E9-1E0B-B844-9BB6-4CA66A0DD72D}"/>
              </a:ext>
            </a:extLst>
          </p:cNvPr>
          <p:cNvSpPr>
            <a:spLocks noGrp="1"/>
          </p:cNvSpPr>
          <p:nvPr>
            <p:ph type="title"/>
          </p:nvPr>
        </p:nvSpPr>
        <p:spPr/>
        <p:txBody>
          <a:bodyPr/>
          <a:lstStyle/>
          <a:p>
            <a:r>
              <a:rPr lang="en-CA" dirty="0"/>
              <a:t>Why Learn Braille? (more)</a:t>
            </a:r>
            <a:endParaRPr lang="en-US" dirty="0"/>
          </a:p>
        </p:txBody>
      </p:sp>
      <p:sp>
        <p:nvSpPr>
          <p:cNvPr id="3" name="Content Placeholder 2">
            <a:extLst>
              <a:ext uri="{FF2B5EF4-FFF2-40B4-BE49-F238E27FC236}">
                <a16:creationId xmlns:a16="http://schemas.microsoft.com/office/drawing/2014/main" id="{32CDC091-A44F-5B4C-A203-0DE7AB26BFF6}"/>
              </a:ext>
            </a:extLst>
          </p:cNvPr>
          <p:cNvSpPr>
            <a:spLocks noGrp="1"/>
          </p:cNvSpPr>
          <p:nvPr>
            <p:ph idx="1"/>
          </p:nvPr>
        </p:nvSpPr>
        <p:spPr>
          <a:xfrm>
            <a:off x="1097280" y="1955065"/>
            <a:ext cx="10058400" cy="2825657"/>
          </a:xfrm>
        </p:spPr>
        <p:txBody>
          <a:bodyPr/>
          <a:lstStyle/>
          <a:p>
            <a:pPr marL="457200" indent="-457200">
              <a:buFont typeface="+mj-lt"/>
              <a:buAutoNum type="arabicPeriod" startAt="5"/>
            </a:pPr>
            <a:r>
              <a:rPr lang="en-CA" dirty="0"/>
              <a:t>Read and “disconnect”! (magazines, novels, etc.)</a:t>
            </a:r>
          </a:p>
          <a:p>
            <a:pPr marL="457200" indent="-457200">
              <a:buFont typeface="+mj-lt"/>
              <a:buAutoNum type="arabicPeriod" startAt="5"/>
            </a:pPr>
            <a:r>
              <a:rPr lang="en-CA" dirty="0"/>
              <a:t>Edit texts for school and/or work</a:t>
            </a:r>
          </a:p>
          <a:p>
            <a:pPr marL="457200" indent="-457200">
              <a:buFont typeface="+mj-lt"/>
              <a:buAutoNum type="arabicPeriod" startAt="5"/>
            </a:pPr>
            <a:r>
              <a:rPr lang="en-CA" dirty="0"/>
              <a:t>Access information difficult to grasp through audio (languages, math, music, images)</a:t>
            </a:r>
          </a:p>
          <a:p>
            <a:pPr marL="457200" indent="-457200">
              <a:buFont typeface="+mj-lt"/>
              <a:buAutoNum type="arabicPeriod" startAt="5"/>
            </a:pPr>
            <a:r>
              <a:rPr lang="en-CA" dirty="0"/>
              <a:t>Access notes during meetings and presentations</a:t>
            </a:r>
          </a:p>
          <a:p>
            <a:pPr marL="457200" indent="-457200">
              <a:buFont typeface="+mj-lt"/>
              <a:buAutoNum type="arabicPeriod" startAt="5"/>
            </a:pPr>
            <a:r>
              <a:rPr lang="en-CA" dirty="0"/>
              <a:t>Fill your toolbox! “If you don’t know it, you can’t choose it”.</a:t>
            </a:r>
          </a:p>
          <a:p>
            <a:endParaRPr lang="en-US" dirty="0"/>
          </a:p>
        </p:txBody>
      </p:sp>
      <p:sp>
        <p:nvSpPr>
          <p:cNvPr id="4" name="Slide Number Placeholder 3">
            <a:extLst>
              <a:ext uri="{FF2B5EF4-FFF2-40B4-BE49-F238E27FC236}">
                <a16:creationId xmlns:a16="http://schemas.microsoft.com/office/drawing/2014/main" id="{D64D38D5-7A88-D243-90B7-A580B717AAF3}"/>
              </a:ext>
            </a:extLst>
          </p:cNvPr>
          <p:cNvSpPr>
            <a:spLocks noGrp="1"/>
          </p:cNvSpPr>
          <p:nvPr>
            <p:ph type="sldNum" sz="quarter" idx="12"/>
          </p:nvPr>
        </p:nvSpPr>
        <p:spPr/>
        <p:txBody>
          <a:bodyPr/>
          <a:lstStyle/>
          <a:p>
            <a:fld id="{1E48F109-2205-4335-ADB4-60C0795F12BC}" type="slidenum">
              <a:rPr lang="en-CA" smtClean="0"/>
              <a:t>19</a:t>
            </a:fld>
            <a:endParaRPr lang="en-CA"/>
          </a:p>
        </p:txBody>
      </p:sp>
    </p:spTree>
    <p:extLst>
      <p:ext uri="{BB962C8B-B14F-4D97-AF65-F5344CB8AC3E}">
        <p14:creationId xmlns:p14="http://schemas.microsoft.com/office/powerpoint/2010/main" val="406843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CD25A5-A9D3-488F-A9FF-D16804E23CFB}"/>
              </a:ext>
            </a:extLst>
          </p:cNvPr>
          <p:cNvSpPr>
            <a:spLocks noGrp="1"/>
          </p:cNvSpPr>
          <p:nvPr>
            <p:ph type="title"/>
          </p:nvPr>
        </p:nvSpPr>
        <p:spPr/>
        <p:txBody>
          <a:bodyPr/>
          <a:lstStyle/>
          <a:p>
            <a:r>
              <a:rPr lang="en-CA" dirty="0"/>
              <a:t>Before we start…</a:t>
            </a:r>
          </a:p>
        </p:txBody>
      </p:sp>
      <p:sp>
        <p:nvSpPr>
          <p:cNvPr id="6" name="Subtitle 5">
            <a:extLst>
              <a:ext uri="{FF2B5EF4-FFF2-40B4-BE49-F238E27FC236}">
                <a16:creationId xmlns:a16="http://schemas.microsoft.com/office/drawing/2014/main" id="{7D16EE8E-5FF6-4F9A-BC66-F929EC98BC5D}"/>
              </a:ext>
            </a:extLst>
          </p:cNvPr>
          <p:cNvSpPr>
            <a:spLocks noGrp="1"/>
          </p:cNvSpPr>
          <p:nvPr>
            <p:ph idx="1"/>
          </p:nvPr>
        </p:nvSpPr>
        <p:spPr>
          <a:xfrm>
            <a:off x="853440" y="1845734"/>
            <a:ext cx="10622280" cy="4356946"/>
          </a:xfrm>
        </p:spPr>
        <p:txBody>
          <a:bodyPr>
            <a:normAutofit fontScale="92500" lnSpcReduction="10000"/>
          </a:bodyPr>
          <a:lstStyle/>
          <a:p>
            <a:r>
              <a:rPr lang="en-CA" dirty="0"/>
              <a:t>As with all online conferences, please follow good etiquette by:</a:t>
            </a:r>
          </a:p>
          <a:p>
            <a:pPr marL="342900" indent="-342900">
              <a:buFont typeface="Arial" panose="020B0604020202020204" pitchFamily="34" charset="0"/>
              <a:buChar char="•"/>
            </a:pPr>
            <a:r>
              <a:rPr lang="en-CA" dirty="0"/>
              <a:t>Keeping yourself on mute when you’re not speaking</a:t>
            </a:r>
          </a:p>
          <a:p>
            <a:pPr marL="800100" lvl="1" indent="-342900" algn="l">
              <a:buFont typeface="Arial" panose="020B0604020202020204" pitchFamily="34" charset="0"/>
              <a:buChar char="•"/>
            </a:pPr>
            <a:r>
              <a:rPr lang="en-CA" dirty="0"/>
              <a:t>Bottom left corner of your iPhone screen</a:t>
            </a:r>
          </a:p>
          <a:p>
            <a:pPr marL="800100" lvl="1" indent="-342900" algn="l">
              <a:buFont typeface="Arial" panose="020B0604020202020204" pitchFamily="34" charset="0"/>
              <a:buChar char="•"/>
            </a:pPr>
            <a:r>
              <a:rPr lang="en-CA" dirty="0"/>
              <a:t>ALT+A on a PC</a:t>
            </a:r>
          </a:p>
          <a:p>
            <a:pPr marL="800100" lvl="1" indent="-342900" algn="l">
              <a:buFont typeface="Arial" panose="020B0604020202020204" pitchFamily="34" charset="0"/>
              <a:buChar char="•"/>
            </a:pPr>
            <a:r>
              <a:rPr lang="en-CA" dirty="0" err="1"/>
              <a:t>Option+A</a:t>
            </a:r>
            <a:r>
              <a:rPr lang="en-CA" dirty="0"/>
              <a:t> on a Mac</a:t>
            </a:r>
          </a:p>
          <a:p>
            <a:pPr marL="342900" indent="-342900">
              <a:buFont typeface="Arial" panose="020B0604020202020204" pitchFamily="34" charset="0"/>
              <a:buChar char="•"/>
            </a:pPr>
            <a:r>
              <a:rPr lang="en-CA" dirty="0"/>
              <a:t>Using the raise hand option when you have a question</a:t>
            </a:r>
          </a:p>
          <a:p>
            <a:pPr marL="800100" lvl="1" indent="-342900" algn="l">
              <a:buFont typeface="Arial" panose="020B0604020202020204" pitchFamily="34" charset="0"/>
              <a:buChar char="•"/>
            </a:pPr>
            <a:r>
              <a:rPr lang="en-CA" dirty="0"/>
              <a:t>Double tap on your name in the participants list on an iPhone or go into the “more” tab and find raise hand there</a:t>
            </a:r>
          </a:p>
          <a:p>
            <a:pPr marL="800100" lvl="1" indent="-342900" algn="l">
              <a:buFont typeface="Arial" panose="020B0604020202020204" pitchFamily="34" charset="0"/>
              <a:buChar char="•"/>
            </a:pPr>
            <a:r>
              <a:rPr lang="en-CA" dirty="0"/>
              <a:t>ALT+Y on a PC</a:t>
            </a:r>
          </a:p>
          <a:p>
            <a:pPr marL="800100" lvl="1" indent="-342900" algn="l">
              <a:buFont typeface="Arial" panose="020B0604020202020204" pitchFamily="34" charset="0"/>
              <a:buChar char="•"/>
            </a:pPr>
            <a:r>
              <a:rPr lang="en-CA" dirty="0" err="1"/>
              <a:t>Option+Y</a:t>
            </a:r>
            <a:r>
              <a:rPr lang="en-CA" dirty="0"/>
              <a:t> on a Mac</a:t>
            </a:r>
          </a:p>
          <a:p>
            <a:pPr marL="342900" indent="-342900">
              <a:buFont typeface="Arial" panose="020B0604020202020204" pitchFamily="34" charset="0"/>
              <a:buChar char="•"/>
            </a:pPr>
            <a:r>
              <a:rPr lang="en-CA" sz="2100" dirty="0"/>
              <a:t>Saving the use of the chat feature for urgent questions/comments.</a:t>
            </a:r>
          </a:p>
          <a:p>
            <a:pPr marL="342900" indent="-342900">
              <a:buFont typeface="Arial" panose="020B0604020202020204" pitchFamily="34" charset="0"/>
              <a:buChar char="•"/>
            </a:pPr>
            <a:r>
              <a:rPr lang="en-CA" sz="2100" dirty="0"/>
              <a:t>The information part of this session will be recorded and later posted on the Braille Literacy Canada YouTube Channel. We will stop the recording prior the to question and answer portion.</a:t>
            </a:r>
          </a:p>
        </p:txBody>
      </p:sp>
      <p:sp>
        <p:nvSpPr>
          <p:cNvPr id="4" name="Slide Number Placeholder 3">
            <a:extLst>
              <a:ext uri="{FF2B5EF4-FFF2-40B4-BE49-F238E27FC236}">
                <a16:creationId xmlns:a16="http://schemas.microsoft.com/office/drawing/2014/main" id="{909C6863-4BCC-4BD5-91A7-EC4CB8E9EAB2}"/>
              </a:ext>
            </a:extLst>
          </p:cNvPr>
          <p:cNvSpPr>
            <a:spLocks noGrp="1"/>
          </p:cNvSpPr>
          <p:nvPr>
            <p:ph type="sldNum" sz="quarter" idx="12"/>
          </p:nvPr>
        </p:nvSpPr>
        <p:spPr/>
        <p:txBody>
          <a:bodyPr/>
          <a:lstStyle/>
          <a:p>
            <a:fld id="{1E48F109-2205-4335-ADB4-60C0795F12BC}" type="slidenum">
              <a:rPr lang="en-CA" smtClean="0"/>
              <a:t>2</a:t>
            </a:fld>
            <a:endParaRPr lang="en-CA"/>
          </a:p>
        </p:txBody>
      </p:sp>
    </p:spTree>
    <p:extLst>
      <p:ext uri="{BB962C8B-B14F-4D97-AF65-F5344CB8AC3E}">
        <p14:creationId xmlns:p14="http://schemas.microsoft.com/office/powerpoint/2010/main" val="248990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B271-150C-4646-9F47-A9D319BBB971}"/>
              </a:ext>
            </a:extLst>
          </p:cNvPr>
          <p:cNvSpPr>
            <a:spLocks noGrp="1"/>
          </p:cNvSpPr>
          <p:nvPr>
            <p:ph type="title"/>
          </p:nvPr>
        </p:nvSpPr>
        <p:spPr/>
        <p:txBody>
          <a:bodyPr/>
          <a:lstStyle/>
          <a:p>
            <a:r>
              <a:rPr lang="en-CA" dirty="0"/>
              <a:t>Dot 1: Let the light in</a:t>
            </a:r>
            <a:endParaRPr lang="en-US" dirty="0"/>
          </a:p>
        </p:txBody>
      </p:sp>
      <p:sp>
        <p:nvSpPr>
          <p:cNvPr id="3" name="Content Placeholder 2">
            <a:extLst>
              <a:ext uri="{FF2B5EF4-FFF2-40B4-BE49-F238E27FC236}">
                <a16:creationId xmlns:a16="http://schemas.microsoft.com/office/drawing/2014/main" id="{47C0C0AF-6C2D-C54D-8BAE-FC7BAFA01F53}"/>
              </a:ext>
            </a:extLst>
          </p:cNvPr>
          <p:cNvSpPr>
            <a:spLocks noGrp="1"/>
          </p:cNvSpPr>
          <p:nvPr>
            <p:ph idx="1"/>
          </p:nvPr>
        </p:nvSpPr>
        <p:spPr>
          <a:xfrm>
            <a:off x="1097280" y="1945125"/>
            <a:ext cx="10058400" cy="4023360"/>
          </a:xfrm>
        </p:spPr>
        <p:txBody>
          <a:bodyPr>
            <a:normAutofit/>
          </a:bodyPr>
          <a:lstStyle/>
          <a:p>
            <a:r>
              <a:rPr lang="en-CA" dirty="0"/>
              <a:t>Braille = symbol of empowerment/independence</a:t>
            </a:r>
          </a:p>
          <a:p>
            <a:r>
              <a:rPr lang="en-CA" dirty="0"/>
              <a:t>Be aware of possible “bumps” and roadblocks:</a:t>
            </a:r>
          </a:p>
          <a:p>
            <a:pPr lvl="1"/>
            <a:r>
              <a:rPr lang="en-CA" dirty="0"/>
              <a:t>1. Intimidation: learn what braille is and how it works</a:t>
            </a:r>
          </a:p>
          <a:p>
            <a:pPr lvl="2"/>
            <a:r>
              <a:rPr lang="en-CA" dirty="0"/>
              <a:t>Think about other new skills you’ve learned</a:t>
            </a:r>
          </a:p>
          <a:p>
            <a:pPr lvl="1"/>
            <a:r>
              <a:rPr lang="en-CA" dirty="0"/>
              <a:t>2. Become aware of misconceptions:</a:t>
            </a:r>
          </a:p>
          <a:p>
            <a:r>
              <a:rPr lang="en-CA" dirty="0"/>
              <a:t>“braille is only for those who are totally blind”: UNTRUE!</a:t>
            </a:r>
          </a:p>
          <a:p>
            <a:r>
              <a:rPr lang="en-CA" dirty="0"/>
              <a:t>“I don’t read novels. Braille isn’t for me”: UNTRUE!</a:t>
            </a:r>
          </a:p>
          <a:p>
            <a:r>
              <a:rPr lang="en-CA" dirty="0"/>
              <a:t>“I’m too old to learn braille”: UNTRUE!</a:t>
            </a:r>
          </a:p>
          <a:p>
            <a:r>
              <a:rPr lang="en-CA" dirty="0"/>
              <a:t>“With technology, there is no need for braille”: UNTRUE!</a:t>
            </a:r>
          </a:p>
          <a:p>
            <a:r>
              <a:rPr lang="en-CA" dirty="0"/>
              <a:t>Replace the word “braille” with “print”</a:t>
            </a:r>
          </a:p>
          <a:p>
            <a:endParaRPr lang="en-US" dirty="0"/>
          </a:p>
        </p:txBody>
      </p:sp>
      <p:sp>
        <p:nvSpPr>
          <p:cNvPr id="4" name="Slide Number Placeholder 3">
            <a:extLst>
              <a:ext uri="{FF2B5EF4-FFF2-40B4-BE49-F238E27FC236}">
                <a16:creationId xmlns:a16="http://schemas.microsoft.com/office/drawing/2014/main" id="{50F137C0-E81F-A54A-93BD-E7D5C177CD55}"/>
              </a:ext>
            </a:extLst>
          </p:cNvPr>
          <p:cNvSpPr>
            <a:spLocks noGrp="1"/>
          </p:cNvSpPr>
          <p:nvPr>
            <p:ph type="sldNum" sz="quarter" idx="12"/>
          </p:nvPr>
        </p:nvSpPr>
        <p:spPr/>
        <p:txBody>
          <a:bodyPr/>
          <a:lstStyle/>
          <a:p>
            <a:fld id="{1E48F109-2205-4335-ADB4-60C0795F12BC}" type="slidenum">
              <a:rPr lang="en-CA" smtClean="0"/>
              <a:t>20</a:t>
            </a:fld>
            <a:endParaRPr lang="en-CA"/>
          </a:p>
        </p:txBody>
      </p:sp>
    </p:spTree>
    <p:extLst>
      <p:ext uri="{BB962C8B-B14F-4D97-AF65-F5344CB8AC3E}">
        <p14:creationId xmlns:p14="http://schemas.microsoft.com/office/powerpoint/2010/main" val="134364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4ECB-2B87-5541-AE35-BD623001E079}"/>
              </a:ext>
            </a:extLst>
          </p:cNvPr>
          <p:cNvSpPr>
            <a:spLocks noGrp="1"/>
          </p:cNvSpPr>
          <p:nvPr>
            <p:ph type="title"/>
          </p:nvPr>
        </p:nvSpPr>
        <p:spPr/>
        <p:txBody>
          <a:bodyPr/>
          <a:lstStyle/>
          <a:p>
            <a:r>
              <a:rPr lang="en-CA" dirty="0"/>
              <a:t>Where to learn braille?</a:t>
            </a:r>
            <a:endParaRPr lang="en-US" dirty="0"/>
          </a:p>
        </p:txBody>
      </p:sp>
      <p:sp>
        <p:nvSpPr>
          <p:cNvPr id="3" name="Content Placeholder 2">
            <a:extLst>
              <a:ext uri="{FF2B5EF4-FFF2-40B4-BE49-F238E27FC236}">
                <a16:creationId xmlns:a16="http://schemas.microsoft.com/office/drawing/2014/main" id="{B09942DF-049C-694E-93B2-776D49DF808D}"/>
              </a:ext>
            </a:extLst>
          </p:cNvPr>
          <p:cNvSpPr>
            <a:spLocks noGrp="1"/>
          </p:cNvSpPr>
          <p:nvPr>
            <p:ph idx="1"/>
          </p:nvPr>
        </p:nvSpPr>
        <p:spPr>
          <a:xfrm>
            <a:off x="1097280" y="1974943"/>
            <a:ext cx="10058400" cy="2477788"/>
          </a:xfrm>
        </p:spPr>
        <p:txBody>
          <a:bodyPr>
            <a:normAutofit/>
          </a:bodyPr>
          <a:lstStyle/>
          <a:p>
            <a:r>
              <a:rPr lang="en-CA" dirty="0"/>
              <a:t>Vision Loss Rehab Canada: </a:t>
            </a:r>
            <a:r>
              <a:rPr lang="en-CA" dirty="0">
                <a:hlinkClick r:id="rId2"/>
              </a:rPr>
              <a:t>www.visionlossrehab.ca</a:t>
            </a:r>
            <a:endParaRPr lang="en-CA" dirty="0"/>
          </a:p>
          <a:p>
            <a:r>
              <a:rPr lang="en-CA" dirty="0"/>
              <a:t>Pacific Training Centre for the Blind: </a:t>
            </a:r>
            <a:r>
              <a:rPr lang="en-CA" dirty="0">
                <a:hlinkClick r:id="rId3"/>
              </a:rPr>
              <a:t>www.pacifictrainingcentre.ca</a:t>
            </a:r>
            <a:endParaRPr lang="en-CA" dirty="0"/>
          </a:p>
          <a:p>
            <a:r>
              <a:rPr lang="en-CA" dirty="0"/>
              <a:t>Lethbridge-Layton-Mackay (QC): </a:t>
            </a:r>
            <a:r>
              <a:rPr lang="en-CA" dirty="0">
                <a:hlinkClick r:id="rId4"/>
              </a:rPr>
              <a:t>www.llmrc.ca</a:t>
            </a:r>
            <a:endParaRPr lang="en-CA" dirty="0"/>
          </a:p>
          <a:p>
            <a:r>
              <a:rPr lang="en-CA" dirty="0"/>
              <a:t>INLB (French, QC): </a:t>
            </a:r>
            <a:r>
              <a:rPr lang="en-CA" dirty="0">
                <a:hlinkClick r:id="rId5"/>
              </a:rPr>
              <a:t>www.inlb.qc.ca</a:t>
            </a:r>
            <a:endParaRPr lang="en-CA" dirty="0"/>
          </a:p>
          <a:p>
            <a:r>
              <a:rPr lang="en-CA" dirty="0"/>
              <a:t>Hadley: </a:t>
            </a:r>
            <a:r>
              <a:rPr lang="en-CA" dirty="0">
                <a:hlinkClick r:id="rId6"/>
              </a:rPr>
              <a:t>www.hadley.edu</a:t>
            </a:r>
            <a:endParaRPr lang="en-CA" dirty="0"/>
          </a:p>
          <a:p>
            <a:pPr marL="0" indent="0">
              <a:buNone/>
            </a:pPr>
            <a:endParaRPr lang="en-CA" dirty="0"/>
          </a:p>
          <a:p>
            <a:endParaRPr lang="en-US" dirty="0"/>
          </a:p>
        </p:txBody>
      </p:sp>
      <p:sp>
        <p:nvSpPr>
          <p:cNvPr id="4" name="Slide Number Placeholder 3">
            <a:extLst>
              <a:ext uri="{FF2B5EF4-FFF2-40B4-BE49-F238E27FC236}">
                <a16:creationId xmlns:a16="http://schemas.microsoft.com/office/drawing/2014/main" id="{C7FB43AC-1D09-444C-8FB4-B8B17E7297E7}"/>
              </a:ext>
            </a:extLst>
          </p:cNvPr>
          <p:cNvSpPr>
            <a:spLocks noGrp="1"/>
          </p:cNvSpPr>
          <p:nvPr>
            <p:ph type="sldNum" sz="quarter" idx="12"/>
          </p:nvPr>
        </p:nvSpPr>
        <p:spPr/>
        <p:txBody>
          <a:bodyPr/>
          <a:lstStyle/>
          <a:p>
            <a:fld id="{1E48F109-2205-4335-ADB4-60C0795F12BC}" type="slidenum">
              <a:rPr lang="en-CA" smtClean="0"/>
              <a:t>21</a:t>
            </a:fld>
            <a:endParaRPr lang="en-CA"/>
          </a:p>
        </p:txBody>
      </p:sp>
    </p:spTree>
    <p:extLst>
      <p:ext uri="{BB962C8B-B14F-4D97-AF65-F5344CB8AC3E}">
        <p14:creationId xmlns:p14="http://schemas.microsoft.com/office/powerpoint/2010/main" val="3462803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D491-C803-0943-A912-92EDD7A0FE32}"/>
              </a:ext>
            </a:extLst>
          </p:cNvPr>
          <p:cNvSpPr>
            <a:spLocks noGrp="1"/>
          </p:cNvSpPr>
          <p:nvPr>
            <p:ph type="title"/>
          </p:nvPr>
        </p:nvSpPr>
        <p:spPr/>
        <p:txBody>
          <a:bodyPr/>
          <a:lstStyle/>
          <a:p>
            <a:r>
              <a:rPr lang="en-CA" dirty="0"/>
              <a:t>Dot 2: Harness the power of technology!</a:t>
            </a:r>
            <a:endParaRPr lang="en-US" dirty="0"/>
          </a:p>
        </p:txBody>
      </p:sp>
      <p:sp>
        <p:nvSpPr>
          <p:cNvPr id="4" name="Slide Number Placeholder 3">
            <a:extLst>
              <a:ext uri="{FF2B5EF4-FFF2-40B4-BE49-F238E27FC236}">
                <a16:creationId xmlns:a16="http://schemas.microsoft.com/office/drawing/2014/main" id="{A7638FDF-1153-0643-869A-3BF2393CB2B9}"/>
              </a:ext>
            </a:extLst>
          </p:cNvPr>
          <p:cNvSpPr>
            <a:spLocks noGrp="1"/>
          </p:cNvSpPr>
          <p:nvPr>
            <p:ph type="sldNum" sz="quarter" idx="12"/>
          </p:nvPr>
        </p:nvSpPr>
        <p:spPr/>
        <p:txBody>
          <a:bodyPr/>
          <a:lstStyle/>
          <a:p>
            <a:fld id="{1E48F109-2205-4335-ADB4-60C0795F12BC}" type="slidenum">
              <a:rPr lang="en-CA" smtClean="0"/>
              <a:t>22</a:t>
            </a:fld>
            <a:endParaRPr lang="en-CA"/>
          </a:p>
        </p:txBody>
      </p:sp>
      <p:sp>
        <p:nvSpPr>
          <p:cNvPr id="8" name="Content Placeholder 7">
            <a:extLst>
              <a:ext uri="{FF2B5EF4-FFF2-40B4-BE49-F238E27FC236}">
                <a16:creationId xmlns:a16="http://schemas.microsoft.com/office/drawing/2014/main" id="{65A36706-88B4-9E20-CE11-6E9F245C43C1}"/>
              </a:ext>
            </a:extLst>
          </p:cNvPr>
          <p:cNvSpPr>
            <a:spLocks noGrp="1"/>
          </p:cNvSpPr>
          <p:nvPr>
            <p:ph idx="1"/>
          </p:nvPr>
        </p:nvSpPr>
        <p:spPr>
          <a:xfrm>
            <a:off x="1097280" y="1845734"/>
            <a:ext cx="10058400" cy="3274907"/>
          </a:xfrm>
        </p:spPr>
        <p:txBody>
          <a:bodyPr/>
          <a:lstStyle/>
          <a:p>
            <a:r>
              <a:rPr lang="en-CA" dirty="0"/>
              <a:t>Braille displays connect to computers and smartphones to provide instant access to braille</a:t>
            </a:r>
          </a:p>
          <a:p>
            <a:r>
              <a:rPr lang="en-CA" dirty="0"/>
              <a:t>You can select uncontracted or contracted braille</a:t>
            </a:r>
          </a:p>
          <a:p>
            <a:r>
              <a:rPr lang="en-CA" dirty="0"/>
              <a:t>Firmer bumps are helpful for older learners</a:t>
            </a:r>
          </a:p>
          <a:p>
            <a:r>
              <a:rPr lang="en-CA" dirty="0"/>
              <a:t>Some braille devices also have typing keys</a:t>
            </a:r>
          </a:p>
          <a:p>
            <a:r>
              <a:rPr lang="en-CA" dirty="0"/>
              <a:t>Braille displays are available in different sizes</a:t>
            </a:r>
          </a:p>
          <a:p>
            <a:r>
              <a:rPr lang="en-CA" dirty="0"/>
              <a:t>You can also type braille directly onto your smartphone!</a:t>
            </a:r>
          </a:p>
        </p:txBody>
      </p:sp>
    </p:spTree>
    <p:extLst>
      <p:ext uri="{BB962C8B-B14F-4D97-AF65-F5344CB8AC3E}">
        <p14:creationId xmlns:p14="http://schemas.microsoft.com/office/powerpoint/2010/main" val="3237959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41C4-82B8-5C40-A0C7-FFEA263D522A}"/>
              </a:ext>
            </a:extLst>
          </p:cNvPr>
          <p:cNvSpPr>
            <a:spLocks noGrp="1"/>
          </p:cNvSpPr>
          <p:nvPr>
            <p:ph type="title"/>
          </p:nvPr>
        </p:nvSpPr>
        <p:spPr/>
        <p:txBody>
          <a:bodyPr/>
          <a:lstStyle/>
          <a:p>
            <a:r>
              <a:rPr lang="en-CA" dirty="0"/>
              <a:t>Dot 3: Get to know others</a:t>
            </a:r>
            <a:endParaRPr lang="en-US" dirty="0"/>
          </a:p>
        </p:txBody>
      </p:sp>
      <p:sp>
        <p:nvSpPr>
          <p:cNvPr id="3" name="Content Placeholder 2">
            <a:extLst>
              <a:ext uri="{FF2B5EF4-FFF2-40B4-BE49-F238E27FC236}">
                <a16:creationId xmlns:a16="http://schemas.microsoft.com/office/drawing/2014/main" id="{A5311C46-BE30-3341-82BE-1071BA661A2B}"/>
              </a:ext>
            </a:extLst>
          </p:cNvPr>
          <p:cNvSpPr>
            <a:spLocks noGrp="1"/>
          </p:cNvSpPr>
          <p:nvPr>
            <p:ph idx="1"/>
          </p:nvPr>
        </p:nvSpPr>
        <p:spPr>
          <a:xfrm>
            <a:off x="1066800" y="1965004"/>
            <a:ext cx="10058400" cy="4023360"/>
          </a:xfrm>
        </p:spPr>
        <p:txBody>
          <a:bodyPr/>
          <a:lstStyle/>
          <a:p>
            <a:r>
              <a:rPr lang="en-CA" dirty="0"/>
              <a:t>Lifelong braille users: what role braille can play, helpful tips</a:t>
            </a:r>
          </a:p>
          <a:p>
            <a:r>
              <a:rPr lang="en-CA" dirty="0"/>
              <a:t>Fellow learners: to share resources, strategies and to know you’re part of a community!</a:t>
            </a:r>
          </a:p>
          <a:p>
            <a:pPr lvl="1"/>
            <a:r>
              <a:rPr lang="en-CA" dirty="0"/>
              <a:t>Braille </a:t>
            </a:r>
            <a:r>
              <a:rPr lang="en-CA" dirty="0" err="1"/>
              <a:t>Zoomers</a:t>
            </a:r>
            <a:endParaRPr lang="en-CA" dirty="0"/>
          </a:p>
          <a:p>
            <a:pPr lvl="1"/>
            <a:r>
              <a:rPr lang="en-CA" dirty="0"/>
              <a:t>BLC virtual workshops</a:t>
            </a:r>
          </a:p>
          <a:p>
            <a:pPr lvl="1"/>
            <a:r>
              <a:rPr lang="en-CA" dirty="0"/>
              <a:t>CCB “Getting Together With Technology”: </a:t>
            </a:r>
            <a:r>
              <a:rPr lang="en-CA" dirty="0">
                <a:hlinkClick r:id="rId2"/>
              </a:rPr>
              <a:t>www.ccbnational.net</a:t>
            </a:r>
            <a:endParaRPr lang="en-CA" dirty="0"/>
          </a:p>
          <a:p>
            <a:pPr lvl="1"/>
            <a:r>
              <a:rPr lang="en-CA" dirty="0"/>
              <a:t>Social media groups (Embracing Braille)</a:t>
            </a:r>
          </a:p>
          <a:p>
            <a:pPr lvl="1"/>
            <a:r>
              <a:rPr lang="en-CA" dirty="0"/>
              <a:t>Podcasts: </a:t>
            </a:r>
            <a:r>
              <a:rPr lang="en-CA" dirty="0" err="1"/>
              <a:t>Braillists</a:t>
            </a:r>
            <a:r>
              <a:rPr lang="en-CA" dirty="0"/>
              <a:t> Foundation</a:t>
            </a:r>
          </a:p>
          <a:p>
            <a:endParaRPr lang="en-US" dirty="0"/>
          </a:p>
        </p:txBody>
      </p:sp>
      <p:sp>
        <p:nvSpPr>
          <p:cNvPr id="4" name="Slide Number Placeholder 3">
            <a:extLst>
              <a:ext uri="{FF2B5EF4-FFF2-40B4-BE49-F238E27FC236}">
                <a16:creationId xmlns:a16="http://schemas.microsoft.com/office/drawing/2014/main" id="{3AE20E25-E2DE-8F4E-B7BB-49D4459E27B7}"/>
              </a:ext>
            </a:extLst>
          </p:cNvPr>
          <p:cNvSpPr>
            <a:spLocks noGrp="1"/>
          </p:cNvSpPr>
          <p:nvPr>
            <p:ph type="sldNum" sz="quarter" idx="12"/>
          </p:nvPr>
        </p:nvSpPr>
        <p:spPr/>
        <p:txBody>
          <a:bodyPr/>
          <a:lstStyle/>
          <a:p>
            <a:fld id="{1E48F109-2205-4335-ADB4-60C0795F12BC}" type="slidenum">
              <a:rPr lang="en-CA" smtClean="0"/>
              <a:t>23</a:t>
            </a:fld>
            <a:endParaRPr lang="en-CA"/>
          </a:p>
        </p:txBody>
      </p:sp>
    </p:spTree>
    <p:extLst>
      <p:ext uri="{BB962C8B-B14F-4D97-AF65-F5344CB8AC3E}">
        <p14:creationId xmlns:p14="http://schemas.microsoft.com/office/powerpoint/2010/main" val="189278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FE7C-C46F-4D4F-8430-5937443E26B9}"/>
              </a:ext>
            </a:extLst>
          </p:cNvPr>
          <p:cNvSpPr>
            <a:spLocks noGrp="1"/>
          </p:cNvSpPr>
          <p:nvPr>
            <p:ph type="title"/>
          </p:nvPr>
        </p:nvSpPr>
        <p:spPr/>
        <p:txBody>
          <a:bodyPr/>
          <a:lstStyle/>
          <a:p>
            <a:r>
              <a:rPr lang="en-CA" dirty="0"/>
              <a:t>Dot 4: Create a tactile and braille rich environment</a:t>
            </a:r>
            <a:endParaRPr lang="en-US" dirty="0"/>
          </a:p>
        </p:txBody>
      </p:sp>
      <p:sp>
        <p:nvSpPr>
          <p:cNvPr id="3" name="Content Placeholder 2">
            <a:extLst>
              <a:ext uri="{FF2B5EF4-FFF2-40B4-BE49-F238E27FC236}">
                <a16:creationId xmlns:a16="http://schemas.microsoft.com/office/drawing/2014/main" id="{7A5C9E21-5203-CE4D-AEB4-A9DF89F262AC}"/>
              </a:ext>
            </a:extLst>
          </p:cNvPr>
          <p:cNvSpPr>
            <a:spLocks noGrp="1"/>
          </p:cNvSpPr>
          <p:nvPr>
            <p:ph idx="1"/>
          </p:nvPr>
        </p:nvSpPr>
        <p:spPr>
          <a:xfrm>
            <a:off x="1097280" y="2014699"/>
            <a:ext cx="10058400" cy="2338640"/>
          </a:xfrm>
        </p:spPr>
        <p:txBody>
          <a:bodyPr/>
          <a:lstStyle/>
          <a:p>
            <a:r>
              <a:rPr lang="en-CA" dirty="0"/>
              <a:t>Brush up those tactile skills with tactile markers!</a:t>
            </a:r>
          </a:p>
          <a:p>
            <a:r>
              <a:rPr lang="en-CA" dirty="0"/>
              <a:t>Place braille labels all around you!</a:t>
            </a:r>
          </a:p>
          <a:p>
            <a:r>
              <a:rPr lang="en-CA" dirty="0"/>
              <a:t>Practice your braille: recognizing the shapes of different words</a:t>
            </a:r>
          </a:p>
          <a:p>
            <a:pPr lvl="1"/>
            <a:r>
              <a:rPr lang="en-CA" dirty="0"/>
              <a:t>Example: A and B can be great labels!</a:t>
            </a:r>
          </a:p>
          <a:p>
            <a:endParaRPr lang="en-US" dirty="0"/>
          </a:p>
        </p:txBody>
      </p:sp>
      <p:sp>
        <p:nvSpPr>
          <p:cNvPr id="4" name="Slide Number Placeholder 3">
            <a:extLst>
              <a:ext uri="{FF2B5EF4-FFF2-40B4-BE49-F238E27FC236}">
                <a16:creationId xmlns:a16="http://schemas.microsoft.com/office/drawing/2014/main" id="{C227322B-E36A-D74B-AD1E-F98B0660E59B}"/>
              </a:ext>
            </a:extLst>
          </p:cNvPr>
          <p:cNvSpPr>
            <a:spLocks noGrp="1"/>
          </p:cNvSpPr>
          <p:nvPr>
            <p:ph type="sldNum" sz="quarter" idx="12"/>
          </p:nvPr>
        </p:nvSpPr>
        <p:spPr/>
        <p:txBody>
          <a:bodyPr/>
          <a:lstStyle/>
          <a:p>
            <a:fld id="{1E48F109-2205-4335-ADB4-60C0795F12BC}" type="slidenum">
              <a:rPr lang="en-CA" smtClean="0"/>
              <a:t>24</a:t>
            </a:fld>
            <a:endParaRPr lang="en-CA"/>
          </a:p>
        </p:txBody>
      </p:sp>
    </p:spTree>
    <p:extLst>
      <p:ext uri="{BB962C8B-B14F-4D97-AF65-F5344CB8AC3E}">
        <p14:creationId xmlns:p14="http://schemas.microsoft.com/office/powerpoint/2010/main" val="281562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96E3-8410-A843-8AB4-35D1400167E7}"/>
              </a:ext>
            </a:extLst>
          </p:cNvPr>
          <p:cNvSpPr>
            <a:spLocks noGrp="1"/>
          </p:cNvSpPr>
          <p:nvPr>
            <p:ph type="title"/>
          </p:nvPr>
        </p:nvSpPr>
        <p:spPr>
          <a:xfrm>
            <a:off x="898497" y="33090"/>
            <a:ext cx="10455965" cy="1749287"/>
          </a:xfrm>
        </p:spPr>
        <p:txBody>
          <a:bodyPr>
            <a:normAutofit fontScale="90000"/>
          </a:bodyPr>
          <a:lstStyle/>
          <a:p>
            <a:r>
              <a:rPr lang="en-CA" dirty="0"/>
              <a:t>Dot 5: Find meaningful opportunities that make sense to you</a:t>
            </a:r>
            <a:endParaRPr lang="en-US" dirty="0"/>
          </a:p>
        </p:txBody>
      </p:sp>
      <p:sp>
        <p:nvSpPr>
          <p:cNvPr id="4" name="Slide Number Placeholder 3">
            <a:extLst>
              <a:ext uri="{FF2B5EF4-FFF2-40B4-BE49-F238E27FC236}">
                <a16:creationId xmlns:a16="http://schemas.microsoft.com/office/drawing/2014/main" id="{F117D321-288C-7747-A4BF-242418CF760F}"/>
              </a:ext>
            </a:extLst>
          </p:cNvPr>
          <p:cNvSpPr>
            <a:spLocks noGrp="1"/>
          </p:cNvSpPr>
          <p:nvPr>
            <p:ph type="sldNum" sz="quarter" idx="12"/>
          </p:nvPr>
        </p:nvSpPr>
        <p:spPr/>
        <p:txBody>
          <a:bodyPr/>
          <a:lstStyle/>
          <a:p>
            <a:fld id="{1E48F109-2205-4335-ADB4-60C0795F12BC}" type="slidenum">
              <a:rPr lang="en-CA" smtClean="0"/>
              <a:t>25</a:t>
            </a:fld>
            <a:endParaRPr lang="en-CA"/>
          </a:p>
        </p:txBody>
      </p:sp>
      <p:sp>
        <p:nvSpPr>
          <p:cNvPr id="6" name="Content Placeholder 5">
            <a:extLst>
              <a:ext uri="{FF2B5EF4-FFF2-40B4-BE49-F238E27FC236}">
                <a16:creationId xmlns:a16="http://schemas.microsoft.com/office/drawing/2014/main" id="{4DC5F63F-17B4-93A1-6E78-74FCFD5D4F43}"/>
              </a:ext>
            </a:extLst>
          </p:cNvPr>
          <p:cNvSpPr>
            <a:spLocks noGrp="1"/>
          </p:cNvSpPr>
          <p:nvPr>
            <p:ph idx="1"/>
          </p:nvPr>
        </p:nvSpPr>
        <p:spPr>
          <a:xfrm>
            <a:off x="1097280" y="1845734"/>
            <a:ext cx="10058400" cy="2537423"/>
          </a:xfrm>
        </p:spPr>
        <p:txBody>
          <a:bodyPr/>
          <a:lstStyle/>
          <a:p>
            <a:r>
              <a:rPr lang="en-CA" dirty="0"/>
              <a:t>Braille is not a language, but you should practice it daily</a:t>
            </a:r>
          </a:p>
          <a:p>
            <a:r>
              <a:rPr lang="en-CA" dirty="0"/>
              <a:t>Not just a tool for the future, but a great tool for today!</a:t>
            </a:r>
          </a:p>
          <a:p>
            <a:pPr marL="578358" lvl="1" indent="-285750"/>
            <a:r>
              <a:rPr lang="en-CA" dirty="0"/>
              <a:t>Find 10 minutes a day for practice </a:t>
            </a:r>
          </a:p>
          <a:p>
            <a:pPr marL="578358" lvl="1" indent="-285750"/>
            <a:r>
              <a:rPr lang="en-CA" dirty="0"/>
              <a:t>Read labels in the home</a:t>
            </a:r>
          </a:p>
          <a:p>
            <a:pPr marL="578358" lvl="1" indent="-285750"/>
            <a:r>
              <a:rPr lang="en-CA" dirty="0"/>
              <a:t>Play bingo, board games and cards with friends</a:t>
            </a:r>
          </a:p>
          <a:p>
            <a:pPr marL="578358" lvl="1" indent="-285750"/>
            <a:r>
              <a:rPr lang="en-CA" dirty="0"/>
              <a:t>Keep a braille journal</a:t>
            </a:r>
          </a:p>
          <a:p>
            <a:pPr marL="578358" lvl="1" indent="-285750"/>
            <a:r>
              <a:rPr lang="en-CA" dirty="0"/>
              <a:t>Read familiar stories and quotes</a:t>
            </a:r>
          </a:p>
          <a:p>
            <a:pPr marL="0" indent="0">
              <a:buNone/>
            </a:pPr>
            <a:endParaRPr lang="en-US" dirty="0"/>
          </a:p>
        </p:txBody>
      </p:sp>
    </p:spTree>
    <p:extLst>
      <p:ext uri="{BB962C8B-B14F-4D97-AF65-F5344CB8AC3E}">
        <p14:creationId xmlns:p14="http://schemas.microsoft.com/office/powerpoint/2010/main" val="235112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617A-41D9-474E-9A9C-F555842544D1}"/>
              </a:ext>
            </a:extLst>
          </p:cNvPr>
          <p:cNvSpPr>
            <a:spLocks noGrp="1"/>
          </p:cNvSpPr>
          <p:nvPr>
            <p:ph type="title"/>
          </p:nvPr>
        </p:nvSpPr>
        <p:spPr/>
        <p:txBody>
          <a:bodyPr/>
          <a:lstStyle/>
          <a:p>
            <a:r>
              <a:rPr lang="en-CA" dirty="0"/>
              <a:t>Dot 6: Have fun!</a:t>
            </a:r>
            <a:endParaRPr lang="en-US" dirty="0"/>
          </a:p>
        </p:txBody>
      </p:sp>
      <p:sp>
        <p:nvSpPr>
          <p:cNvPr id="3" name="Content Placeholder 2">
            <a:extLst>
              <a:ext uri="{FF2B5EF4-FFF2-40B4-BE49-F238E27FC236}">
                <a16:creationId xmlns:a16="http://schemas.microsoft.com/office/drawing/2014/main" id="{C424B89E-E61A-C547-BE05-4DFE823379F7}"/>
              </a:ext>
            </a:extLst>
          </p:cNvPr>
          <p:cNvSpPr>
            <a:spLocks noGrp="1"/>
          </p:cNvSpPr>
          <p:nvPr>
            <p:ph idx="1"/>
          </p:nvPr>
        </p:nvSpPr>
        <p:spPr>
          <a:xfrm>
            <a:off x="1097280" y="2086892"/>
            <a:ext cx="10058400" cy="2912491"/>
          </a:xfrm>
        </p:spPr>
        <p:txBody>
          <a:bodyPr/>
          <a:lstStyle/>
          <a:p>
            <a:r>
              <a:rPr lang="en-CA" dirty="0"/>
              <a:t>Remember literacy = enjoyment!</a:t>
            </a:r>
          </a:p>
          <a:p>
            <a:r>
              <a:rPr lang="en-CA" dirty="0"/>
              <a:t>Make braille work for you:</a:t>
            </a:r>
          </a:p>
          <a:p>
            <a:r>
              <a:rPr lang="en-CA" dirty="0"/>
              <a:t>Uncontracted or contracted braille?</a:t>
            </a:r>
          </a:p>
          <a:p>
            <a:r>
              <a:rPr lang="en-CA" dirty="0"/>
              <a:t>For “spot reading” or something else?</a:t>
            </a:r>
          </a:p>
          <a:p>
            <a:r>
              <a:rPr lang="en-CA" dirty="0"/>
              <a:t>Recognize your goals may change as you learn more</a:t>
            </a:r>
          </a:p>
          <a:p>
            <a:r>
              <a:rPr lang="en-CA" dirty="0"/>
              <a:t>From elevator buttons to braille bingo… to?!</a:t>
            </a:r>
          </a:p>
          <a:p>
            <a:endParaRPr lang="en-US" dirty="0"/>
          </a:p>
        </p:txBody>
      </p:sp>
      <p:sp>
        <p:nvSpPr>
          <p:cNvPr id="4" name="Slide Number Placeholder 3">
            <a:extLst>
              <a:ext uri="{FF2B5EF4-FFF2-40B4-BE49-F238E27FC236}">
                <a16:creationId xmlns:a16="http://schemas.microsoft.com/office/drawing/2014/main" id="{68C8D1FF-725A-F84D-903A-47C335994205}"/>
              </a:ext>
            </a:extLst>
          </p:cNvPr>
          <p:cNvSpPr>
            <a:spLocks noGrp="1"/>
          </p:cNvSpPr>
          <p:nvPr>
            <p:ph type="sldNum" sz="quarter" idx="12"/>
          </p:nvPr>
        </p:nvSpPr>
        <p:spPr/>
        <p:txBody>
          <a:bodyPr/>
          <a:lstStyle/>
          <a:p>
            <a:fld id="{1E48F109-2205-4335-ADB4-60C0795F12BC}" type="slidenum">
              <a:rPr lang="en-CA" smtClean="0"/>
              <a:t>26</a:t>
            </a:fld>
            <a:endParaRPr lang="en-CA"/>
          </a:p>
        </p:txBody>
      </p:sp>
    </p:spTree>
    <p:extLst>
      <p:ext uri="{BB962C8B-B14F-4D97-AF65-F5344CB8AC3E}">
        <p14:creationId xmlns:p14="http://schemas.microsoft.com/office/powerpoint/2010/main" val="362366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87BA-D5B4-374C-B3C0-9BCE425C6D86}"/>
              </a:ext>
            </a:extLst>
          </p:cNvPr>
          <p:cNvSpPr>
            <a:spLocks noGrp="1"/>
          </p:cNvSpPr>
          <p:nvPr>
            <p:ph type="title"/>
          </p:nvPr>
        </p:nvSpPr>
        <p:spPr/>
        <p:txBody>
          <a:bodyPr/>
          <a:lstStyle/>
          <a:p>
            <a:r>
              <a:rPr lang="en-CA" dirty="0"/>
              <a:t>Family members</a:t>
            </a:r>
            <a:endParaRPr lang="en-US" dirty="0"/>
          </a:p>
        </p:txBody>
      </p:sp>
      <p:sp>
        <p:nvSpPr>
          <p:cNvPr id="3" name="Content Placeholder 2">
            <a:extLst>
              <a:ext uri="{FF2B5EF4-FFF2-40B4-BE49-F238E27FC236}">
                <a16:creationId xmlns:a16="http://schemas.microsoft.com/office/drawing/2014/main" id="{09D9E34E-77DE-E44A-8FC3-5623B993388C}"/>
              </a:ext>
            </a:extLst>
          </p:cNvPr>
          <p:cNvSpPr>
            <a:spLocks noGrp="1"/>
          </p:cNvSpPr>
          <p:nvPr>
            <p:ph idx="1"/>
          </p:nvPr>
        </p:nvSpPr>
        <p:spPr>
          <a:xfrm>
            <a:off x="1097280" y="1845734"/>
            <a:ext cx="10058400" cy="2964805"/>
          </a:xfrm>
        </p:spPr>
        <p:txBody>
          <a:bodyPr/>
          <a:lstStyle/>
          <a:p>
            <a:r>
              <a:rPr lang="en-CA" dirty="0"/>
              <a:t>Consider learning some braille too!</a:t>
            </a:r>
          </a:p>
          <a:p>
            <a:pPr lvl="1"/>
            <a:r>
              <a:rPr lang="en-CA" dirty="0"/>
              <a:t>Hadley: </a:t>
            </a:r>
            <a:r>
              <a:rPr lang="en-CA" dirty="0">
                <a:hlinkClick r:id="rId2"/>
              </a:rPr>
              <a:t>www.hadley.edu</a:t>
            </a:r>
            <a:endParaRPr lang="en-CA" dirty="0"/>
          </a:p>
          <a:p>
            <a:pPr lvl="1"/>
            <a:r>
              <a:rPr lang="en-CA" dirty="0"/>
              <a:t>National Braille Press “Just Enough to Know Better” book</a:t>
            </a:r>
          </a:p>
          <a:p>
            <a:pPr lvl="1"/>
            <a:r>
              <a:rPr lang="en-CA" dirty="0"/>
              <a:t>BLC workshops for families and friends </a:t>
            </a:r>
          </a:p>
          <a:p>
            <a:pPr lvl="1"/>
            <a:r>
              <a:rPr lang="en-CA" dirty="0"/>
              <a:t>Help to create labels using a Dymo labeller </a:t>
            </a:r>
          </a:p>
          <a:p>
            <a:pPr lvl="1"/>
            <a:r>
              <a:rPr lang="en-CA" dirty="0"/>
              <a:t>Keep braille in the same place, not under other items</a:t>
            </a:r>
          </a:p>
          <a:p>
            <a:pPr lvl="1"/>
            <a:r>
              <a:rPr lang="en-CA" dirty="0"/>
              <a:t>Create braille greeting cards and tags for a personal touch</a:t>
            </a:r>
          </a:p>
          <a:p>
            <a:pPr lvl="1"/>
            <a:r>
              <a:rPr lang="en-CA" dirty="0"/>
              <a:t>Ask for braille in the community</a:t>
            </a:r>
          </a:p>
          <a:p>
            <a:endParaRPr lang="en-US" dirty="0"/>
          </a:p>
        </p:txBody>
      </p:sp>
      <p:sp>
        <p:nvSpPr>
          <p:cNvPr id="4" name="Slide Number Placeholder 3">
            <a:extLst>
              <a:ext uri="{FF2B5EF4-FFF2-40B4-BE49-F238E27FC236}">
                <a16:creationId xmlns:a16="http://schemas.microsoft.com/office/drawing/2014/main" id="{107B5AAF-FB7D-5549-A4D6-1BCB9E1F308F}"/>
              </a:ext>
            </a:extLst>
          </p:cNvPr>
          <p:cNvSpPr>
            <a:spLocks noGrp="1"/>
          </p:cNvSpPr>
          <p:nvPr>
            <p:ph type="sldNum" sz="quarter" idx="12"/>
          </p:nvPr>
        </p:nvSpPr>
        <p:spPr/>
        <p:txBody>
          <a:bodyPr/>
          <a:lstStyle/>
          <a:p>
            <a:fld id="{1E48F109-2205-4335-ADB4-60C0795F12BC}" type="slidenum">
              <a:rPr lang="en-CA" smtClean="0"/>
              <a:t>27</a:t>
            </a:fld>
            <a:endParaRPr lang="en-CA"/>
          </a:p>
        </p:txBody>
      </p:sp>
    </p:spTree>
    <p:extLst>
      <p:ext uri="{BB962C8B-B14F-4D97-AF65-F5344CB8AC3E}">
        <p14:creationId xmlns:p14="http://schemas.microsoft.com/office/powerpoint/2010/main" val="2668971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40FB-2AA1-4135-965E-A76C822DD6A0}"/>
              </a:ext>
            </a:extLst>
          </p:cNvPr>
          <p:cNvSpPr>
            <a:spLocks noGrp="1"/>
          </p:cNvSpPr>
          <p:nvPr>
            <p:ph type="title"/>
          </p:nvPr>
        </p:nvSpPr>
        <p:spPr/>
        <p:txBody>
          <a:bodyPr/>
          <a:lstStyle/>
          <a:p>
            <a:r>
              <a:rPr lang="en-CA" dirty="0"/>
              <a:t>Ordering Braille Books and Resources</a:t>
            </a:r>
          </a:p>
        </p:txBody>
      </p:sp>
      <p:sp>
        <p:nvSpPr>
          <p:cNvPr id="3" name="Content Placeholder 2">
            <a:extLst>
              <a:ext uri="{FF2B5EF4-FFF2-40B4-BE49-F238E27FC236}">
                <a16:creationId xmlns:a16="http://schemas.microsoft.com/office/drawing/2014/main" id="{E326BCFA-8B5A-442F-91E2-48C40B1BEE10}"/>
              </a:ext>
            </a:extLst>
          </p:cNvPr>
          <p:cNvSpPr>
            <a:spLocks noGrp="1"/>
          </p:cNvSpPr>
          <p:nvPr>
            <p:ph idx="1"/>
          </p:nvPr>
        </p:nvSpPr>
        <p:spPr/>
        <p:txBody>
          <a:bodyPr>
            <a:normAutofit/>
          </a:bodyPr>
          <a:lstStyle/>
          <a:p>
            <a:r>
              <a:rPr lang="en-CA" dirty="0"/>
              <a:t>For Purchasing books:</a:t>
            </a:r>
          </a:p>
          <a:p>
            <a:pPr lvl="1">
              <a:buFont typeface="Arial" panose="020B0604020202020204" pitchFamily="34" charset="0"/>
              <a:buChar char="•"/>
            </a:pPr>
            <a:r>
              <a:rPr lang="en-CA" dirty="0">
                <a:hlinkClick r:id="rId3"/>
              </a:rPr>
              <a:t>American Printing House for the Blind</a:t>
            </a:r>
            <a:r>
              <a:rPr lang="en-CA" dirty="0"/>
              <a:t> </a:t>
            </a:r>
          </a:p>
          <a:p>
            <a:pPr lvl="1">
              <a:buFont typeface="Arial" panose="020B0604020202020204" pitchFamily="34" charset="0"/>
              <a:buChar char="•"/>
            </a:pPr>
            <a:r>
              <a:rPr lang="en-CA" dirty="0">
                <a:hlinkClick r:id="rId4"/>
              </a:rPr>
              <a:t>National Braille Press</a:t>
            </a:r>
            <a:endParaRPr lang="en-CA" dirty="0"/>
          </a:p>
          <a:p>
            <a:pPr lvl="1">
              <a:buFont typeface="Arial" panose="020B0604020202020204" pitchFamily="34" charset="0"/>
              <a:buChar char="•"/>
            </a:pPr>
            <a:r>
              <a:rPr lang="en-CA" dirty="0">
                <a:hlinkClick r:id="rId5"/>
              </a:rPr>
              <a:t>Seedlings Braille Books for Children</a:t>
            </a:r>
            <a:endParaRPr lang="en-CA" dirty="0"/>
          </a:p>
          <a:p>
            <a:pPr lvl="1">
              <a:buFont typeface="Arial" panose="020B0604020202020204" pitchFamily="34" charset="0"/>
              <a:buChar char="•"/>
            </a:pPr>
            <a:r>
              <a:rPr lang="en-CA" dirty="0">
                <a:hlinkClick r:id="rId6"/>
              </a:rPr>
              <a:t>Braille Book Store</a:t>
            </a:r>
            <a:r>
              <a:rPr lang="en-CA" dirty="0"/>
              <a:t> (note, for personal/home use only)</a:t>
            </a:r>
          </a:p>
          <a:p>
            <a:pPr marL="201168" lvl="1" indent="0">
              <a:buNone/>
            </a:pPr>
            <a:endParaRPr lang="en-CA" dirty="0"/>
          </a:p>
          <a:p>
            <a:pPr marL="201168" lvl="1" indent="0">
              <a:buNone/>
            </a:pPr>
            <a:r>
              <a:rPr lang="en-CA" dirty="0"/>
              <a:t>Additional websites for resources can be found on the </a:t>
            </a:r>
            <a:r>
              <a:rPr lang="en-CA" dirty="0">
                <a:hlinkClick r:id="rId7"/>
              </a:rPr>
              <a:t>Braille Literacy Canada website</a:t>
            </a:r>
            <a:r>
              <a:rPr lang="en-CA" dirty="0"/>
              <a:t> </a:t>
            </a:r>
          </a:p>
          <a:p>
            <a:pPr marL="201168" lvl="1" indent="0">
              <a:buNone/>
            </a:pPr>
            <a:endParaRPr lang="en-CA" dirty="0"/>
          </a:p>
          <a:p>
            <a:pPr marL="201168" lvl="1" indent="0">
              <a:buNone/>
            </a:pPr>
            <a:r>
              <a:rPr lang="en-CA" dirty="0"/>
              <a:t>Already in Libraries/Available for Borrowing free of charge:</a:t>
            </a:r>
          </a:p>
          <a:p>
            <a:pPr lvl="1">
              <a:buFont typeface="Arial" panose="020B0604020202020204" pitchFamily="34" charset="0"/>
              <a:buChar char="•"/>
            </a:pPr>
            <a:r>
              <a:rPr lang="en-CA" dirty="0">
                <a:hlinkClick r:id="rId8"/>
              </a:rPr>
              <a:t>Centre for Equitable Library Access</a:t>
            </a:r>
            <a:endParaRPr lang="en-CA" dirty="0"/>
          </a:p>
          <a:p>
            <a:pPr lvl="1">
              <a:buFont typeface="Arial" panose="020B0604020202020204" pitchFamily="34" charset="0"/>
              <a:buChar char="•"/>
            </a:pPr>
            <a:r>
              <a:rPr lang="en-CA" dirty="0">
                <a:hlinkClick r:id="rId9"/>
              </a:rPr>
              <a:t>National Network for Equitable Library Service</a:t>
            </a:r>
            <a:endParaRPr lang="en-CA" dirty="0"/>
          </a:p>
        </p:txBody>
      </p:sp>
      <p:sp>
        <p:nvSpPr>
          <p:cNvPr id="4" name="Slide Number Placeholder 3">
            <a:extLst>
              <a:ext uri="{FF2B5EF4-FFF2-40B4-BE49-F238E27FC236}">
                <a16:creationId xmlns:a16="http://schemas.microsoft.com/office/drawing/2014/main" id="{154D5D43-2130-4E0A-A794-A0FF3BF02CFA}"/>
              </a:ext>
            </a:extLst>
          </p:cNvPr>
          <p:cNvSpPr>
            <a:spLocks noGrp="1"/>
          </p:cNvSpPr>
          <p:nvPr>
            <p:ph type="sldNum" sz="quarter" idx="12"/>
          </p:nvPr>
        </p:nvSpPr>
        <p:spPr/>
        <p:txBody>
          <a:bodyPr/>
          <a:lstStyle/>
          <a:p>
            <a:fld id="{1E48F109-2205-4335-ADB4-60C0795F12BC}" type="slidenum">
              <a:rPr lang="en-CA" smtClean="0"/>
              <a:t>28</a:t>
            </a:fld>
            <a:endParaRPr lang="en-CA"/>
          </a:p>
        </p:txBody>
      </p:sp>
    </p:spTree>
    <p:extLst>
      <p:ext uri="{BB962C8B-B14F-4D97-AF65-F5344CB8AC3E}">
        <p14:creationId xmlns:p14="http://schemas.microsoft.com/office/powerpoint/2010/main" val="4243073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1B-855E-1549-90BD-D937FAEBAE5F}"/>
              </a:ext>
            </a:extLst>
          </p:cNvPr>
          <p:cNvSpPr>
            <a:spLocks noGrp="1"/>
          </p:cNvSpPr>
          <p:nvPr>
            <p:ph type="title"/>
          </p:nvPr>
        </p:nvSpPr>
        <p:spPr/>
        <p:txBody>
          <a:bodyPr/>
          <a:lstStyle/>
          <a:p>
            <a:r>
              <a:rPr lang="en-US" dirty="0"/>
              <a:t>About CELA</a:t>
            </a:r>
          </a:p>
        </p:txBody>
      </p:sp>
      <p:sp>
        <p:nvSpPr>
          <p:cNvPr id="3" name="Content Placeholder 2">
            <a:extLst>
              <a:ext uri="{FF2B5EF4-FFF2-40B4-BE49-F238E27FC236}">
                <a16:creationId xmlns:a16="http://schemas.microsoft.com/office/drawing/2014/main" id="{AD8CEF60-4A8A-FE42-8E03-373B4AA89519}"/>
              </a:ext>
            </a:extLst>
          </p:cNvPr>
          <p:cNvSpPr>
            <a:spLocks noGrp="1"/>
          </p:cNvSpPr>
          <p:nvPr>
            <p:ph idx="1"/>
          </p:nvPr>
        </p:nvSpPr>
        <p:spPr/>
        <p:txBody>
          <a:bodyPr/>
          <a:lstStyle/>
          <a:p>
            <a:r>
              <a:rPr lang="en-CA" dirty="0"/>
              <a:t>CELA is a non-profit organization offering more than 1 million accessible titles in a variety of formats including braille.</a:t>
            </a:r>
          </a:p>
          <a:p>
            <a:r>
              <a:rPr lang="en-CA" dirty="0"/>
              <a:t>CELA’s collection also includes magazines and newspapers, as well as access to </a:t>
            </a:r>
            <a:r>
              <a:rPr lang="en-CA" dirty="0" err="1"/>
              <a:t>Bookshare</a:t>
            </a:r>
            <a:r>
              <a:rPr lang="en-CA" dirty="0"/>
              <a:t>. </a:t>
            </a:r>
          </a:p>
          <a:p>
            <a:r>
              <a:rPr lang="en-CA" dirty="0" err="1"/>
              <a:t>Bookshare</a:t>
            </a:r>
            <a:r>
              <a:rPr lang="en-CA" dirty="0"/>
              <a:t> is a large accessible format collection from the US providing thousands of book titles which can be accessed through CELA’s catalogue for CELA patrons.</a:t>
            </a:r>
          </a:p>
          <a:p>
            <a:endParaRPr lang="en-US" dirty="0"/>
          </a:p>
        </p:txBody>
      </p:sp>
      <p:sp>
        <p:nvSpPr>
          <p:cNvPr id="4" name="Slide Number Placeholder 3">
            <a:extLst>
              <a:ext uri="{FF2B5EF4-FFF2-40B4-BE49-F238E27FC236}">
                <a16:creationId xmlns:a16="http://schemas.microsoft.com/office/drawing/2014/main" id="{22B5676D-55CF-E341-BC8A-78746F2A6C75}"/>
              </a:ext>
            </a:extLst>
          </p:cNvPr>
          <p:cNvSpPr>
            <a:spLocks noGrp="1"/>
          </p:cNvSpPr>
          <p:nvPr>
            <p:ph type="sldNum" sz="quarter" idx="12"/>
          </p:nvPr>
        </p:nvSpPr>
        <p:spPr/>
        <p:txBody>
          <a:bodyPr/>
          <a:lstStyle/>
          <a:p>
            <a:fld id="{1E48F109-2205-4335-ADB4-60C0795F12BC}" type="slidenum">
              <a:rPr lang="en-CA" smtClean="0"/>
              <a:t>29</a:t>
            </a:fld>
            <a:endParaRPr lang="en-CA"/>
          </a:p>
        </p:txBody>
      </p:sp>
    </p:spTree>
    <p:extLst>
      <p:ext uri="{BB962C8B-B14F-4D97-AF65-F5344CB8AC3E}">
        <p14:creationId xmlns:p14="http://schemas.microsoft.com/office/powerpoint/2010/main" val="314214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83C21-D3F9-4622-BEBA-CF9614F5769A}"/>
              </a:ext>
            </a:extLst>
          </p:cNvPr>
          <p:cNvSpPr>
            <a:spLocks noGrp="1"/>
          </p:cNvSpPr>
          <p:nvPr>
            <p:ph type="ctrTitle"/>
          </p:nvPr>
        </p:nvSpPr>
        <p:spPr>
          <a:xfrm>
            <a:off x="1097280" y="666573"/>
            <a:ext cx="10058400" cy="3166874"/>
          </a:xfrm>
        </p:spPr>
        <p:txBody>
          <a:bodyPr>
            <a:normAutofit fontScale="90000"/>
          </a:bodyPr>
          <a:lstStyle/>
          <a:p>
            <a:br>
              <a:rPr lang="en-CA" sz="2000" dirty="0"/>
            </a:br>
            <a:r>
              <a:rPr lang="en-US" sz="2900" dirty="0"/>
              <a:t>The World Braille Day planning organizations acknowledge the historical oppression of land, cultures, and original Peoples in what we now know as Canada. We respect and affirm the inherent and Treaty Rights of all Indigenous Peoples across this land and will continue to </a:t>
            </a:r>
            <a:r>
              <a:rPr lang="en-US" sz="2900" dirty="0" err="1"/>
              <a:t>honour</a:t>
            </a:r>
            <a:r>
              <a:rPr lang="en-US" sz="2900" dirty="0"/>
              <a:t> the commitments to self-determination and sovereignty we have made to Indigenous Nations and Peoples. Please take a moment to acknowledge the lands on which you live, work, and play.</a:t>
            </a:r>
            <a:endParaRPr lang="en-CA" sz="2900" dirty="0"/>
          </a:p>
        </p:txBody>
      </p:sp>
      <p:sp>
        <p:nvSpPr>
          <p:cNvPr id="4" name="Slide Number Placeholder 3">
            <a:extLst>
              <a:ext uri="{FF2B5EF4-FFF2-40B4-BE49-F238E27FC236}">
                <a16:creationId xmlns:a16="http://schemas.microsoft.com/office/drawing/2014/main" id="{B4654E57-FEAB-4BC8-AE90-DB1670CBB535}"/>
              </a:ext>
            </a:extLst>
          </p:cNvPr>
          <p:cNvSpPr>
            <a:spLocks noGrp="1"/>
          </p:cNvSpPr>
          <p:nvPr>
            <p:ph type="sldNum" sz="quarter" idx="12"/>
          </p:nvPr>
        </p:nvSpPr>
        <p:spPr/>
        <p:txBody>
          <a:bodyPr/>
          <a:lstStyle/>
          <a:p>
            <a:fld id="{1E48F109-2205-4335-ADB4-60C0795F12BC}" type="slidenum">
              <a:rPr lang="en-CA" smtClean="0"/>
              <a:t>3</a:t>
            </a:fld>
            <a:endParaRPr lang="en-CA"/>
          </a:p>
        </p:txBody>
      </p:sp>
    </p:spTree>
    <p:extLst>
      <p:ext uri="{BB962C8B-B14F-4D97-AF65-F5344CB8AC3E}">
        <p14:creationId xmlns:p14="http://schemas.microsoft.com/office/powerpoint/2010/main" val="2004570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9280-C829-1A42-9624-A94BC7E71615}"/>
              </a:ext>
            </a:extLst>
          </p:cNvPr>
          <p:cNvSpPr>
            <a:spLocks noGrp="1"/>
          </p:cNvSpPr>
          <p:nvPr>
            <p:ph type="title"/>
          </p:nvPr>
        </p:nvSpPr>
        <p:spPr/>
        <p:txBody>
          <a:bodyPr/>
          <a:lstStyle/>
          <a:p>
            <a:r>
              <a:rPr lang="en-US" dirty="0"/>
              <a:t>CELA’s Braille Offerings</a:t>
            </a:r>
          </a:p>
        </p:txBody>
      </p:sp>
      <p:sp>
        <p:nvSpPr>
          <p:cNvPr id="3" name="Content Placeholder 2">
            <a:extLst>
              <a:ext uri="{FF2B5EF4-FFF2-40B4-BE49-F238E27FC236}">
                <a16:creationId xmlns:a16="http://schemas.microsoft.com/office/drawing/2014/main" id="{14E6943C-A9D0-3E4B-B7FA-1B289D8ED610}"/>
              </a:ext>
            </a:extLst>
          </p:cNvPr>
          <p:cNvSpPr>
            <a:spLocks noGrp="1"/>
          </p:cNvSpPr>
          <p:nvPr>
            <p:ph idx="1"/>
          </p:nvPr>
        </p:nvSpPr>
        <p:spPr/>
        <p:txBody>
          <a:bodyPr>
            <a:normAutofit/>
          </a:bodyPr>
          <a:lstStyle/>
          <a:p>
            <a:r>
              <a:rPr lang="en-CA" dirty="0"/>
              <a:t>CELA offers a collection of over 11,000 braille titles (books and magazines) for all ages and reading interests</a:t>
            </a:r>
          </a:p>
          <a:p>
            <a:pPr lvl="1">
              <a:buFont typeface="Arial" panose="020B0604020202020204" pitchFamily="34" charset="0"/>
              <a:buChar char="•"/>
            </a:pPr>
            <a:r>
              <a:rPr lang="en-CA" dirty="0"/>
              <a:t>produced in UEB and includes both contracted and uncontracted braille titles </a:t>
            </a:r>
          </a:p>
          <a:p>
            <a:pPr lvl="1">
              <a:buFont typeface="Arial" panose="020B0604020202020204" pitchFamily="34" charset="0"/>
              <a:buChar char="•"/>
            </a:pPr>
            <a:r>
              <a:rPr lang="en-CA" dirty="0"/>
              <a:t>mostly human-transcribed</a:t>
            </a:r>
          </a:p>
          <a:p>
            <a:pPr lvl="1">
              <a:buFont typeface="Arial" panose="020B0604020202020204" pitchFamily="34" charset="0"/>
              <a:buChar char="•"/>
            </a:pPr>
            <a:r>
              <a:rPr lang="en-CA" dirty="0"/>
              <a:t>In addition, </a:t>
            </a:r>
            <a:r>
              <a:rPr lang="en-CA" dirty="0" err="1"/>
              <a:t>Bookshare</a:t>
            </a:r>
            <a:r>
              <a:rPr lang="en-CA" dirty="0"/>
              <a:t> provides automatically transcribed braille for all </a:t>
            </a:r>
            <a:r>
              <a:rPr lang="en-CA" dirty="0" err="1"/>
              <a:t>epubs</a:t>
            </a:r>
            <a:r>
              <a:rPr lang="en-CA" dirty="0"/>
              <a:t> and </a:t>
            </a:r>
            <a:r>
              <a:rPr lang="en-CA" dirty="0" err="1"/>
              <a:t>etext</a:t>
            </a:r>
            <a:r>
              <a:rPr lang="en-CA" dirty="0"/>
              <a:t> files (850,000+ titles).</a:t>
            </a:r>
          </a:p>
          <a:p>
            <a:r>
              <a:rPr lang="en-CA" dirty="0"/>
              <a:t>To access them through CELA, you need Proof of disability.</a:t>
            </a:r>
          </a:p>
          <a:p>
            <a:r>
              <a:rPr lang="en-CA" dirty="0"/>
              <a:t>Physical braille: embossed and mailed in boxes to your home (no need to return)</a:t>
            </a:r>
          </a:p>
          <a:p>
            <a:r>
              <a:rPr lang="en-CA" dirty="0"/>
              <a:t>E-braille: download file or use Direct to Player and then read with a braille display</a:t>
            </a:r>
          </a:p>
          <a:p>
            <a:endParaRPr lang="en-US" dirty="0"/>
          </a:p>
        </p:txBody>
      </p:sp>
      <p:sp>
        <p:nvSpPr>
          <p:cNvPr id="4" name="Slide Number Placeholder 3">
            <a:extLst>
              <a:ext uri="{FF2B5EF4-FFF2-40B4-BE49-F238E27FC236}">
                <a16:creationId xmlns:a16="http://schemas.microsoft.com/office/drawing/2014/main" id="{7795963B-51D2-2F49-AB94-008024053A7C}"/>
              </a:ext>
            </a:extLst>
          </p:cNvPr>
          <p:cNvSpPr>
            <a:spLocks noGrp="1"/>
          </p:cNvSpPr>
          <p:nvPr>
            <p:ph type="sldNum" sz="quarter" idx="12"/>
          </p:nvPr>
        </p:nvSpPr>
        <p:spPr/>
        <p:txBody>
          <a:bodyPr/>
          <a:lstStyle/>
          <a:p>
            <a:fld id="{1E48F109-2205-4335-ADB4-60C0795F12BC}" type="slidenum">
              <a:rPr lang="en-CA" smtClean="0"/>
              <a:t>30</a:t>
            </a:fld>
            <a:endParaRPr lang="en-CA"/>
          </a:p>
        </p:txBody>
      </p:sp>
    </p:spTree>
    <p:extLst>
      <p:ext uri="{BB962C8B-B14F-4D97-AF65-F5344CB8AC3E}">
        <p14:creationId xmlns:p14="http://schemas.microsoft.com/office/powerpoint/2010/main" val="1915892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8127-A19D-8D48-9FF9-960D362A5AB8}"/>
              </a:ext>
            </a:extLst>
          </p:cNvPr>
          <p:cNvSpPr>
            <a:spLocks noGrp="1"/>
          </p:cNvSpPr>
          <p:nvPr>
            <p:ph type="title"/>
          </p:nvPr>
        </p:nvSpPr>
        <p:spPr/>
        <p:txBody>
          <a:bodyPr/>
          <a:lstStyle/>
          <a:p>
            <a:r>
              <a:rPr lang="en-US" dirty="0"/>
              <a:t>CELA’s braille and other formats</a:t>
            </a:r>
          </a:p>
        </p:txBody>
      </p:sp>
      <p:sp>
        <p:nvSpPr>
          <p:cNvPr id="3" name="Content Placeholder 2">
            <a:extLst>
              <a:ext uri="{FF2B5EF4-FFF2-40B4-BE49-F238E27FC236}">
                <a16:creationId xmlns:a16="http://schemas.microsoft.com/office/drawing/2014/main" id="{3A1F4EFA-FCC7-534D-B7C5-E79094595E63}"/>
              </a:ext>
            </a:extLst>
          </p:cNvPr>
          <p:cNvSpPr>
            <a:spLocks noGrp="1"/>
          </p:cNvSpPr>
          <p:nvPr>
            <p:ph idx="1"/>
          </p:nvPr>
        </p:nvSpPr>
        <p:spPr>
          <a:xfrm>
            <a:off x="1097280" y="1845733"/>
            <a:ext cx="10058400" cy="4356283"/>
          </a:xfrm>
        </p:spPr>
        <p:txBody>
          <a:bodyPr>
            <a:noAutofit/>
          </a:bodyPr>
          <a:lstStyle/>
          <a:p>
            <a:pPr marL="0" indent="0">
              <a:buNone/>
            </a:pPr>
            <a:r>
              <a:rPr lang="en-US" sz="1600" dirty="0"/>
              <a:t>Print-braille</a:t>
            </a:r>
          </a:p>
          <a:p>
            <a:pPr lvl="1">
              <a:buFont typeface="Arial" panose="020B0604020202020204" pitchFamily="34" charset="0"/>
              <a:buChar char="•"/>
            </a:pPr>
            <a:r>
              <a:rPr lang="en-US" sz="1600" dirty="0"/>
              <a:t>1,400 picture books for children; all in uncontracted braille.  </a:t>
            </a:r>
            <a:endParaRPr lang="en-CA" sz="1600" dirty="0"/>
          </a:p>
          <a:p>
            <a:pPr lvl="1">
              <a:buFont typeface="Arial" panose="020B0604020202020204" pitchFamily="34" charset="0"/>
              <a:buChar char="•"/>
            </a:pPr>
            <a:r>
              <a:rPr lang="en-US" sz="1600" dirty="0"/>
              <a:t>Print-braille books sent in the mail and need to be returned </a:t>
            </a:r>
            <a:endParaRPr lang="en-CA" sz="1600" dirty="0"/>
          </a:p>
          <a:p>
            <a:pPr marL="0" indent="0">
              <a:buNone/>
            </a:pPr>
            <a:r>
              <a:rPr lang="en-US" sz="1600" dirty="0"/>
              <a:t>Other Formats</a:t>
            </a:r>
          </a:p>
          <a:p>
            <a:r>
              <a:rPr lang="en-CA" sz="1600" dirty="0"/>
              <a:t>Accessing braille material in parallel with other formats can be useful for supporting learning needs.</a:t>
            </a:r>
          </a:p>
          <a:p>
            <a:pPr lvl="1">
              <a:buFont typeface="Arial" panose="020B0604020202020204" pitchFamily="34" charset="0"/>
              <a:buChar char="•"/>
            </a:pPr>
            <a:r>
              <a:rPr lang="en-CA" sz="1600" dirty="0"/>
              <a:t>Other than Braille, the main formats we offer are audio, and accessible e-text. But we can deliver books in these formats in a few different ways.</a:t>
            </a:r>
          </a:p>
          <a:p>
            <a:pPr lvl="1">
              <a:buFont typeface="Arial" panose="020B0604020202020204" pitchFamily="34" charset="0"/>
              <a:buChar char="•"/>
            </a:pPr>
            <a:r>
              <a:rPr lang="en-CA" sz="1600" dirty="0"/>
              <a:t>ZIP and Direct to Player.</a:t>
            </a:r>
          </a:p>
          <a:p>
            <a:r>
              <a:rPr lang="en-US" sz="1600" dirty="0"/>
              <a:t>CELA’s braille comes from various sources : CNIB Beyond Print braille production, files exchanged through the Marrakesh Treaty between international partners</a:t>
            </a:r>
            <a:endParaRPr lang="en-CA" sz="1600" dirty="0"/>
          </a:p>
          <a:p>
            <a:r>
              <a:rPr lang="en-US" sz="1600" dirty="0"/>
              <a:t>(we’re excited this now includes titles from NLS!) and French braille titles through exchange with BANQ in Québec.</a:t>
            </a:r>
            <a:r>
              <a:rPr lang="en-CA" sz="1600" dirty="0"/>
              <a:t> </a:t>
            </a:r>
          </a:p>
          <a:p>
            <a:r>
              <a:rPr lang="en-US" sz="1600" dirty="0"/>
              <a:t>For those in Québec, French braille can be accessed directly from BANQ.</a:t>
            </a:r>
            <a:endParaRPr lang="en-CA" sz="1600" dirty="0"/>
          </a:p>
        </p:txBody>
      </p:sp>
      <p:sp>
        <p:nvSpPr>
          <p:cNvPr id="4" name="Slide Number Placeholder 3">
            <a:extLst>
              <a:ext uri="{FF2B5EF4-FFF2-40B4-BE49-F238E27FC236}">
                <a16:creationId xmlns:a16="http://schemas.microsoft.com/office/drawing/2014/main" id="{448CD617-97CF-3F49-9FFE-54412AD4174E}"/>
              </a:ext>
            </a:extLst>
          </p:cNvPr>
          <p:cNvSpPr>
            <a:spLocks noGrp="1"/>
          </p:cNvSpPr>
          <p:nvPr>
            <p:ph type="sldNum" sz="quarter" idx="12"/>
          </p:nvPr>
        </p:nvSpPr>
        <p:spPr/>
        <p:txBody>
          <a:bodyPr/>
          <a:lstStyle/>
          <a:p>
            <a:fld id="{1E48F109-2205-4335-ADB4-60C0795F12BC}" type="slidenum">
              <a:rPr lang="en-CA" smtClean="0"/>
              <a:t>31</a:t>
            </a:fld>
            <a:endParaRPr lang="en-CA"/>
          </a:p>
        </p:txBody>
      </p:sp>
    </p:spTree>
    <p:extLst>
      <p:ext uri="{BB962C8B-B14F-4D97-AF65-F5344CB8AC3E}">
        <p14:creationId xmlns:p14="http://schemas.microsoft.com/office/powerpoint/2010/main" val="864091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9D61-AD58-2342-B435-0693914402A0}"/>
              </a:ext>
            </a:extLst>
          </p:cNvPr>
          <p:cNvSpPr>
            <a:spLocks noGrp="1"/>
          </p:cNvSpPr>
          <p:nvPr>
            <p:ph type="title"/>
          </p:nvPr>
        </p:nvSpPr>
        <p:spPr/>
        <p:txBody>
          <a:bodyPr/>
          <a:lstStyle/>
          <a:p>
            <a:r>
              <a:rPr lang="en-CA" dirty="0"/>
              <a:t>Accessing Braille from NNELS </a:t>
            </a:r>
            <a:endParaRPr lang="en-US" dirty="0"/>
          </a:p>
        </p:txBody>
      </p:sp>
      <p:sp>
        <p:nvSpPr>
          <p:cNvPr id="3" name="Content Placeholder 2">
            <a:extLst>
              <a:ext uri="{FF2B5EF4-FFF2-40B4-BE49-F238E27FC236}">
                <a16:creationId xmlns:a16="http://schemas.microsoft.com/office/drawing/2014/main" id="{FC713C1A-394E-5442-8F81-403C4A9228D8}"/>
              </a:ext>
            </a:extLst>
          </p:cNvPr>
          <p:cNvSpPr>
            <a:spLocks noGrp="1"/>
          </p:cNvSpPr>
          <p:nvPr>
            <p:ph idx="1"/>
          </p:nvPr>
        </p:nvSpPr>
        <p:spPr/>
        <p:txBody>
          <a:bodyPr>
            <a:normAutofit fontScale="85000" lnSpcReduction="20000"/>
          </a:bodyPr>
          <a:lstStyle/>
          <a:p>
            <a:pPr marL="0" indent="0">
              <a:buNone/>
            </a:pPr>
            <a:r>
              <a:rPr lang="en-CA" dirty="0"/>
              <a:t>Braille can be accessed from NNELS: </a:t>
            </a:r>
          </a:p>
          <a:p>
            <a:pPr lvl="1">
              <a:buFont typeface="Arial" panose="020B0604020202020204" pitchFamily="34" charset="0"/>
              <a:buChar char="•"/>
            </a:pPr>
            <a:r>
              <a:rPr lang="en-CA" dirty="0"/>
              <a:t>Physically through any public library through interlibrary loan</a:t>
            </a:r>
          </a:p>
          <a:p>
            <a:pPr lvl="1">
              <a:buFont typeface="Arial" panose="020B0604020202020204" pitchFamily="34" charset="0"/>
              <a:buChar char="•"/>
            </a:pPr>
            <a:r>
              <a:rPr lang="en-CA" dirty="0"/>
              <a:t>Digitally through https://</a:t>
            </a:r>
            <a:r>
              <a:rPr lang="en-CA" dirty="0" err="1"/>
              <a:t>www.nnels.ca</a:t>
            </a:r>
            <a:endParaRPr lang="en-CA" dirty="0"/>
          </a:p>
          <a:p>
            <a:pPr marL="0" indent="0">
              <a:buNone/>
            </a:pPr>
            <a:r>
              <a:rPr lang="en-CA" dirty="0"/>
              <a:t>All of NNELS’ braille titles are human-transcribed and are in either contracted or uncontracted braille and in French or English.</a:t>
            </a:r>
          </a:p>
          <a:p>
            <a:pPr marL="0" indent="0">
              <a:buNone/>
            </a:pPr>
            <a:r>
              <a:rPr lang="en-CA" dirty="0"/>
              <a:t>Most of NNELS’ braille titles come from working with publishers to produce new titles at the same time as print publication. </a:t>
            </a:r>
          </a:p>
          <a:p>
            <a:pPr lvl="1">
              <a:buFont typeface="Arial" panose="020B0604020202020204" pitchFamily="34" charset="0"/>
              <a:buChar char="•"/>
            </a:pPr>
            <a:r>
              <a:rPr lang="en-CA" dirty="0"/>
              <a:t>We have poetry, plot-your-own-stories, young adult, adult, fiction, non-fiction, recipes, print-braille, tactile graphics, and more!</a:t>
            </a:r>
          </a:p>
          <a:p>
            <a:pPr marL="0" indent="0">
              <a:buNone/>
            </a:pPr>
            <a:r>
              <a:rPr lang="en-CA" dirty="0"/>
              <a:t>All NNELS </a:t>
            </a:r>
            <a:r>
              <a:rPr lang="en-CA" dirty="0" err="1"/>
              <a:t>epub</a:t>
            </a:r>
            <a:r>
              <a:rPr lang="en-CA" dirty="0"/>
              <a:t> titles can be read on a braille display. Users can request titles for production.</a:t>
            </a:r>
          </a:p>
          <a:p>
            <a:pPr marL="0" indent="0">
              <a:buNone/>
            </a:pPr>
            <a:r>
              <a:rPr lang="en-CA" dirty="0"/>
              <a:t>Recommendations for braille display purchases for libraries, or information for readers can be found at: https://</a:t>
            </a:r>
            <a:r>
              <a:rPr lang="en-CA" dirty="0" err="1"/>
              <a:t>nnels.ca</a:t>
            </a:r>
            <a:r>
              <a:rPr lang="en-CA" dirty="0"/>
              <a:t>/</a:t>
            </a:r>
            <a:r>
              <a:rPr lang="en-CA" dirty="0" err="1"/>
              <a:t>library#Technology</a:t>
            </a:r>
            <a:endParaRPr lang="en-CA" dirty="0"/>
          </a:p>
          <a:p>
            <a:pPr marL="0" indent="0">
              <a:buNone/>
            </a:pPr>
            <a:r>
              <a:rPr lang="en-CA" dirty="0"/>
              <a:t>For more information about NNELS' braille and tactile projects, visit </a:t>
            </a:r>
            <a:r>
              <a:rPr lang="en-CA" u="sng" dirty="0">
                <a:hlinkClick r:id="rId2"/>
              </a:rPr>
              <a:t>https://nnels.ca/braille</a:t>
            </a:r>
            <a:r>
              <a:rPr lang="en-CA" dirty="0"/>
              <a:t>.</a:t>
            </a:r>
          </a:p>
          <a:p>
            <a:endParaRPr lang="en-US" dirty="0"/>
          </a:p>
        </p:txBody>
      </p:sp>
      <p:sp>
        <p:nvSpPr>
          <p:cNvPr id="4" name="Slide Number Placeholder 3">
            <a:extLst>
              <a:ext uri="{FF2B5EF4-FFF2-40B4-BE49-F238E27FC236}">
                <a16:creationId xmlns:a16="http://schemas.microsoft.com/office/drawing/2014/main" id="{D9283461-D8F2-9D4A-98A7-D53C127ADFD4}"/>
              </a:ext>
            </a:extLst>
          </p:cNvPr>
          <p:cNvSpPr>
            <a:spLocks noGrp="1"/>
          </p:cNvSpPr>
          <p:nvPr>
            <p:ph type="sldNum" sz="quarter" idx="12"/>
          </p:nvPr>
        </p:nvSpPr>
        <p:spPr/>
        <p:txBody>
          <a:bodyPr/>
          <a:lstStyle/>
          <a:p>
            <a:fld id="{1E48F109-2205-4335-ADB4-60C0795F12BC}" type="slidenum">
              <a:rPr lang="en-CA" smtClean="0"/>
              <a:t>32</a:t>
            </a:fld>
            <a:endParaRPr lang="en-CA"/>
          </a:p>
        </p:txBody>
      </p:sp>
    </p:spTree>
    <p:extLst>
      <p:ext uri="{BB962C8B-B14F-4D97-AF65-F5344CB8AC3E}">
        <p14:creationId xmlns:p14="http://schemas.microsoft.com/office/powerpoint/2010/main" val="3127771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7BC8-196B-A649-9D83-E04FA132ABB6}"/>
              </a:ext>
            </a:extLst>
          </p:cNvPr>
          <p:cNvSpPr>
            <a:spLocks noGrp="1"/>
          </p:cNvSpPr>
          <p:nvPr>
            <p:ph type="title"/>
          </p:nvPr>
        </p:nvSpPr>
        <p:spPr/>
        <p:txBody>
          <a:bodyPr/>
          <a:lstStyle/>
          <a:p>
            <a:r>
              <a:rPr lang="en-US" dirty="0"/>
              <a:t>Public Libraries and Braille</a:t>
            </a:r>
          </a:p>
        </p:txBody>
      </p:sp>
      <p:sp>
        <p:nvSpPr>
          <p:cNvPr id="3" name="Content Placeholder 2">
            <a:extLst>
              <a:ext uri="{FF2B5EF4-FFF2-40B4-BE49-F238E27FC236}">
                <a16:creationId xmlns:a16="http://schemas.microsoft.com/office/drawing/2014/main" id="{26CED8B4-DF79-AC4B-920D-AFF03D2FA565}"/>
              </a:ext>
            </a:extLst>
          </p:cNvPr>
          <p:cNvSpPr>
            <a:spLocks noGrp="1"/>
          </p:cNvSpPr>
          <p:nvPr>
            <p:ph idx="1"/>
          </p:nvPr>
        </p:nvSpPr>
        <p:spPr>
          <a:xfrm>
            <a:off x="1097280" y="1845733"/>
            <a:ext cx="10058400" cy="4614052"/>
          </a:xfrm>
        </p:spPr>
        <p:txBody>
          <a:bodyPr>
            <a:normAutofit fontScale="92500" lnSpcReduction="10000"/>
          </a:bodyPr>
          <a:lstStyle/>
          <a:p>
            <a:r>
              <a:rPr lang="en-CA" dirty="0"/>
              <a:t>Advocacy - Public Libraries and Braille</a:t>
            </a:r>
          </a:p>
          <a:p>
            <a:r>
              <a:rPr lang="en-CA" dirty="0"/>
              <a:t>Public libraries can support their patrons </a:t>
            </a:r>
          </a:p>
          <a:p>
            <a:pPr lvl="1">
              <a:buFont typeface="Arial" panose="020B0604020202020204" pitchFamily="34" charset="0"/>
              <a:buChar char="•"/>
            </a:pPr>
            <a:r>
              <a:rPr lang="en-CA" dirty="0"/>
              <a:t>Libraries may borrow braille titles or download e-braille</a:t>
            </a:r>
          </a:p>
          <a:p>
            <a:pPr lvl="1">
              <a:buFont typeface="Arial" panose="020B0604020202020204" pitchFamily="34" charset="0"/>
              <a:buChar char="•"/>
            </a:pPr>
            <a:r>
              <a:rPr lang="en-CA" dirty="0"/>
              <a:t>Highlight they have access to a braille collection to their community</a:t>
            </a:r>
          </a:p>
          <a:p>
            <a:pPr lvl="1">
              <a:buFont typeface="Arial" panose="020B0604020202020204" pitchFamily="34" charset="0"/>
              <a:buChar char="•"/>
            </a:pPr>
            <a:r>
              <a:rPr lang="en-CA" dirty="0"/>
              <a:t>Encourage that all staff be made aware of the availability of braille content at their library</a:t>
            </a:r>
          </a:p>
          <a:p>
            <a:pPr lvl="1">
              <a:buFont typeface="Arial" panose="020B0604020202020204" pitchFamily="34" charset="0"/>
              <a:buChar char="•"/>
            </a:pPr>
            <a:r>
              <a:rPr lang="en-CA" dirty="0"/>
              <a:t>Create braille signage in the library </a:t>
            </a:r>
          </a:p>
          <a:p>
            <a:pPr lvl="1">
              <a:buFont typeface="Arial" panose="020B0604020202020204" pitchFamily="34" charset="0"/>
              <a:buChar char="•"/>
            </a:pPr>
            <a:r>
              <a:rPr lang="en-CA" dirty="0"/>
              <a:t>Include braille labels on audiobooks and movies (especially those movies with audio description)</a:t>
            </a:r>
          </a:p>
          <a:p>
            <a:pPr lvl="1">
              <a:buFont typeface="Arial" panose="020B0604020202020204" pitchFamily="34" charset="0"/>
              <a:buChar char="•"/>
            </a:pPr>
            <a:r>
              <a:rPr lang="en-CA" dirty="0"/>
              <a:t>Promote access to braille to schools</a:t>
            </a:r>
          </a:p>
          <a:p>
            <a:pPr lvl="1">
              <a:buFont typeface="Arial" panose="020B0604020202020204" pitchFamily="34" charset="0"/>
              <a:buChar char="•"/>
            </a:pPr>
            <a:r>
              <a:rPr lang="en-CA" dirty="0"/>
              <a:t>Include braille activities in programming (Storytime, STEAM etc.)</a:t>
            </a:r>
          </a:p>
          <a:p>
            <a:pPr lvl="1">
              <a:buFont typeface="Arial" panose="020B0604020202020204" pitchFamily="34" charset="0"/>
              <a:buChar char="•"/>
            </a:pPr>
            <a:r>
              <a:rPr lang="en-CA" dirty="0"/>
              <a:t>Run inclusive books clubs</a:t>
            </a:r>
          </a:p>
          <a:p>
            <a:pPr lvl="1">
              <a:buFont typeface="Arial" panose="020B0604020202020204" pitchFamily="34" charset="0"/>
              <a:buChar char="•"/>
            </a:pPr>
            <a:r>
              <a:rPr lang="en-CA" dirty="0"/>
              <a:t>Support adult braille learners</a:t>
            </a:r>
          </a:p>
          <a:p>
            <a:pPr lvl="1">
              <a:buFont typeface="Arial" panose="020B0604020202020204" pitchFamily="34" charset="0"/>
              <a:buChar char="•"/>
            </a:pPr>
            <a:r>
              <a:rPr lang="en-CA" dirty="0"/>
              <a:t>Hire and consult people with lived experience of a disability</a:t>
            </a:r>
          </a:p>
          <a:p>
            <a:pPr lvl="1">
              <a:buFont typeface="Arial" panose="020B0604020202020204" pitchFamily="34" charset="0"/>
              <a:buChar char="•"/>
            </a:pPr>
            <a:r>
              <a:rPr lang="en-CA" dirty="0"/>
              <a:t>Visit accessiblelibraries.ca for learning opportunities</a:t>
            </a:r>
          </a:p>
          <a:p>
            <a:endParaRPr lang="en-US" dirty="0"/>
          </a:p>
        </p:txBody>
      </p:sp>
      <p:sp>
        <p:nvSpPr>
          <p:cNvPr id="4" name="Slide Number Placeholder 3">
            <a:extLst>
              <a:ext uri="{FF2B5EF4-FFF2-40B4-BE49-F238E27FC236}">
                <a16:creationId xmlns:a16="http://schemas.microsoft.com/office/drawing/2014/main" id="{10DCAD14-8F11-7F45-9F39-E195503F5E3E}"/>
              </a:ext>
            </a:extLst>
          </p:cNvPr>
          <p:cNvSpPr>
            <a:spLocks noGrp="1"/>
          </p:cNvSpPr>
          <p:nvPr>
            <p:ph type="sldNum" sz="quarter" idx="12"/>
          </p:nvPr>
        </p:nvSpPr>
        <p:spPr/>
        <p:txBody>
          <a:bodyPr/>
          <a:lstStyle/>
          <a:p>
            <a:fld id="{1E48F109-2205-4335-ADB4-60C0795F12BC}" type="slidenum">
              <a:rPr lang="en-CA" smtClean="0"/>
              <a:t>33</a:t>
            </a:fld>
            <a:endParaRPr lang="en-CA"/>
          </a:p>
        </p:txBody>
      </p:sp>
    </p:spTree>
    <p:extLst>
      <p:ext uri="{BB962C8B-B14F-4D97-AF65-F5344CB8AC3E}">
        <p14:creationId xmlns:p14="http://schemas.microsoft.com/office/powerpoint/2010/main" val="3999211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3843A2-EB7A-BD08-B05D-5F429D7A438D}"/>
              </a:ext>
            </a:extLst>
          </p:cNvPr>
          <p:cNvSpPr>
            <a:spLocks noGrp="1"/>
          </p:cNvSpPr>
          <p:nvPr>
            <p:ph type="ctrTitle"/>
          </p:nvPr>
        </p:nvSpPr>
        <p:spPr>
          <a:xfrm>
            <a:off x="1097280" y="-2341548"/>
            <a:ext cx="10058400" cy="2341548"/>
          </a:xfrm>
        </p:spPr>
        <p:txBody>
          <a:bodyPr vert="horz" lIns="91440" tIns="45720" rIns="91440" bIns="45720" rtlCol="0" anchor="b">
            <a:normAutofit/>
          </a:bodyPr>
          <a:lstStyle/>
          <a:p>
            <a:r>
              <a:rPr lang="en-US" dirty="0" err="1"/>
              <a:t>ClosingSlide</a:t>
            </a:r>
            <a:endParaRPr lang="en-US" dirty="0"/>
          </a:p>
        </p:txBody>
      </p:sp>
      <p:sp>
        <p:nvSpPr>
          <p:cNvPr id="6" name="Subtitle 5">
            <a:extLst>
              <a:ext uri="{FF2B5EF4-FFF2-40B4-BE49-F238E27FC236}">
                <a16:creationId xmlns:a16="http://schemas.microsoft.com/office/drawing/2014/main" id="{428F2F9E-4480-47FA-A042-AC0C9D4AF0ED}"/>
              </a:ext>
            </a:extLst>
          </p:cNvPr>
          <p:cNvSpPr>
            <a:spLocks noGrp="1"/>
          </p:cNvSpPr>
          <p:nvPr>
            <p:ph type="subTitle" idx="1"/>
          </p:nvPr>
        </p:nvSpPr>
        <p:spPr>
          <a:xfrm>
            <a:off x="1097280" y="828137"/>
            <a:ext cx="10058400" cy="3319342"/>
          </a:xfrm>
        </p:spPr>
        <p:txBody>
          <a:bodyPr/>
          <a:lstStyle/>
          <a:p>
            <a:r>
              <a:rPr lang="en-CA" dirty="0"/>
              <a:t>On behalf of Braille Literacy Canada, the Canadian Council of the Blind, CNIB Beyond Print, the National Network for Equitable Library Service, Alternate Education Resources Ontario, the Centre for Equitable Library Access, and the Provincial Resource Centre for the Visually Impaired, Thank you for celebrating World Braille Day with us!</a:t>
            </a:r>
          </a:p>
          <a:p>
            <a:r>
              <a:rPr lang="en-CA" dirty="0"/>
              <a:t>We will now stop the recording and allow for a short question and answer period.</a:t>
            </a:r>
          </a:p>
        </p:txBody>
      </p:sp>
      <p:sp>
        <p:nvSpPr>
          <p:cNvPr id="4" name="Slide Number Placeholder 3">
            <a:extLst>
              <a:ext uri="{FF2B5EF4-FFF2-40B4-BE49-F238E27FC236}">
                <a16:creationId xmlns:a16="http://schemas.microsoft.com/office/drawing/2014/main" id="{3A3423BF-6EC5-4D9B-9075-984316917D77}"/>
              </a:ext>
            </a:extLst>
          </p:cNvPr>
          <p:cNvSpPr>
            <a:spLocks noGrp="1"/>
          </p:cNvSpPr>
          <p:nvPr>
            <p:ph type="sldNum" sz="quarter" idx="12"/>
          </p:nvPr>
        </p:nvSpPr>
        <p:spPr/>
        <p:txBody>
          <a:bodyPr/>
          <a:lstStyle/>
          <a:p>
            <a:fld id="{1E48F109-2205-4335-ADB4-60C0795F12BC}" type="slidenum">
              <a:rPr lang="en-CA" smtClean="0"/>
              <a:t>34</a:t>
            </a:fld>
            <a:endParaRPr lang="en-CA"/>
          </a:p>
        </p:txBody>
      </p:sp>
    </p:spTree>
    <p:extLst>
      <p:ext uri="{BB962C8B-B14F-4D97-AF65-F5344CB8AC3E}">
        <p14:creationId xmlns:p14="http://schemas.microsoft.com/office/powerpoint/2010/main" val="3112184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E6BB-B372-4C74-AC54-EB0665E87AA3}"/>
              </a:ext>
            </a:extLst>
          </p:cNvPr>
          <p:cNvSpPr>
            <a:spLocks noGrp="1"/>
          </p:cNvSpPr>
          <p:nvPr>
            <p:ph type="title"/>
          </p:nvPr>
        </p:nvSpPr>
        <p:spPr/>
        <p:txBody>
          <a:bodyPr/>
          <a:lstStyle/>
          <a:p>
            <a:r>
              <a:rPr lang="en-CA" dirty="0"/>
              <a:t>Upcoming World Braille Day Events:</a:t>
            </a:r>
          </a:p>
        </p:txBody>
      </p:sp>
      <p:sp>
        <p:nvSpPr>
          <p:cNvPr id="6" name="Content Placeholder 2">
            <a:extLst>
              <a:ext uri="{FF2B5EF4-FFF2-40B4-BE49-F238E27FC236}">
                <a16:creationId xmlns:a16="http://schemas.microsoft.com/office/drawing/2014/main" id="{0FF40964-BF71-4225-BBC6-6E93DC3C1D9F}"/>
              </a:ext>
            </a:extLst>
          </p:cNvPr>
          <p:cNvSpPr txBox="1">
            <a:spLocks/>
          </p:cNvSpPr>
          <p:nvPr/>
        </p:nvSpPr>
        <p:spPr>
          <a:xfrm>
            <a:off x="1064623" y="1925053"/>
            <a:ext cx="10058400" cy="406753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n-CA" b="1" dirty="0"/>
              <a:t>Living with braille : Le braille au </a:t>
            </a:r>
            <a:r>
              <a:rPr lang="en-CA" b="1" dirty="0" err="1"/>
              <a:t>quotidien</a:t>
            </a:r>
            <a:r>
              <a:rPr lang="en-CA" b="1" dirty="0"/>
              <a:t>*</a:t>
            </a:r>
            <a:br>
              <a:rPr lang="en-CA" b="1" dirty="0"/>
            </a:br>
            <a:r>
              <a:rPr lang="en-CA" dirty="0"/>
              <a:t>Wednesday, January 18, 2023</a:t>
            </a:r>
            <a:br>
              <a:rPr lang="en-CA" dirty="0"/>
            </a:br>
            <a:r>
              <a:rPr lang="en-CA" dirty="0"/>
              <a:t>10 Pacific / 11 Mountain / 12 Central / 1 Eastern / 2 Atlantic / 2:30 NST</a:t>
            </a:r>
          </a:p>
          <a:p>
            <a:pPr marL="0" indent="0">
              <a:lnSpc>
                <a:spcPct val="100000"/>
              </a:lnSpc>
              <a:buNone/>
            </a:pPr>
            <a:r>
              <a:rPr lang="en-CA" dirty="0"/>
              <a:t>*Please note that this session will be delivered in French only.</a:t>
            </a:r>
            <a:endParaRPr lang="en-CA" b="1" dirty="0"/>
          </a:p>
          <a:p>
            <a:pPr marL="0" indent="0">
              <a:lnSpc>
                <a:spcPct val="100000"/>
              </a:lnSpc>
              <a:buFont typeface="Calibri" panose="020F0502020204030204" pitchFamily="34" charset="0"/>
              <a:buNone/>
            </a:pPr>
            <a:r>
              <a:rPr lang="en-CA" b="1" dirty="0" err="1"/>
              <a:t>Celebrailliation</a:t>
            </a:r>
            <a:r>
              <a:rPr lang="en-CA" b="1" dirty="0"/>
              <a:t> Time!</a:t>
            </a:r>
            <a:br>
              <a:rPr lang="en-CA" b="1" dirty="0"/>
            </a:br>
            <a:r>
              <a:rPr lang="en-CA" dirty="0"/>
              <a:t>Saturday, January 21, 2023</a:t>
            </a:r>
            <a:br>
              <a:rPr lang="en-CA" dirty="0"/>
            </a:br>
            <a:r>
              <a:rPr lang="en-CA" dirty="0"/>
              <a:t>10 Pacific / 11 Mountain / 12 Central / 1 Eastern / 2 Atlantic / 2:30 NST</a:t>
            </a:r>
          </a:p>
          <a:p>
            <a:pPr marL="0" indent="0">
              <a:lnSpc>
                <a:spcPct val="100000"/>
              </a:lnSpc>
              <a:buNone/>
            </a:pPr>
            <a:r>
              <a:rPr lang="en-CA" b="1" dirty="0"/>
              <a:t>Let’s Keep in Touch: Productive </a:t>
            </a:r>
            <a:r>
              <a:rPr lang="en-CA" b="1" dirty="0" err="1"/>
              <a:t>Allyship</a:t>
            </a:r>
            <a:r>
              <a:rPr lang="en-CA" b="1" dirty="0"/>
              <a:t> for Braille in Post-Secondary </a:t>
            </a:r>
            <a:r>
              <a:rPr lang="en-CA" dirty="0"/>
              <a:t>Wednesday, January 25, 2023</a:t>
            </a:r>
            <a:br>
              <a:rPr lang="en-CA" dirty="0"/>
            </a:br>
            <a:r>
              <a:rPr lang="en-CA" dirty="0"/>
              <a:t>10 Pacific / 11 Mountain / 12 Central / 1 Eastern / 2 Atlantic / 2:30 NST</a:t>
            </a:r>
          </a:p>
          <a:p>
            <a:pPr marL="0" indent="0">
              <a:lnSpc>
                <a:spcPct val="100000"/>
              </a:lnSpc>
              <a:buFont typeface="Calibri" panose="020F0502020204030204" pitchFamily="34" charset="0"/>
              <a:buNone/>
            </a:pPr>
            <a:endParaRPr lang="en-CA" dirty="0"/>
          </a:p>
          <a:p>
            <a:pPr marL="0" indent="0">
              <a:lnSpc>
                <a:spcPct val="100000"/>
              </a:lnSpc>
              <a:buFont typeface="Calibri" panose="020F0502020204030204" pitchFamily="34" charset="0"/>
              <a:buNone/>
            </a:pPr>
            <a:endParaRPr lang="en-CA" dirty="0"/>
          </a:p>
        </p:txBody>
      </p:sp>
      <p:sp>
        <p:nvSpPr>
          <p:cNvPr id="4" name="Slide Number Placeholder 3">
            <a:extLst>
              <a:ext uri="{FF2B5EF4-FFF2-40B4-BE49-F238E27FC236}">
                <a16:creationId xmlns:a16="http://schemas.microsoft.com/office/drawing/2014/main" id="{DAAB4E47-BA89-4B3F-8C36-EB87DC86B969}"/>
              </a:ext>
            </a:extLst>
          </p:cNvPr>
          <p:cNvSpPr>
            <a:spLocks noGrp="1"/>
          </p:cNvSpPr>
          <p:nvPr>
            <p:ph type="sldNum" sz="quarter" idx="12"/>
          </p:nvPr>
        </p:nvSpPr>
        <p:spPr/>
        <p:txBody>
          <a:bodyPr/>
          <a:lstStyle/>
          <a:p>
            <a:fld id="{1E48F109-2205-4335-ADB4-60C0795F12BC}" type="slidenum">
              <a:rPr lang="en-CA" smtClean="0"/>
              <a:t>35</a:t>
            </a:fld>
            <a:endParaRPr lang="en-CA"/>
          </a:p>
        </p:txBody>
      </p:sp>
    </p:spTree>
    <p:extLst>
      <p:ext uri="{BB962C8B-B14F-4D97-AF65-F5344CB8AC3E}">
        <p14:creationId xmlns:p14="http://schemas.microsoft.com/office/powerpoint/2010/main" val="129610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E58F0-A04E-422A-A6E2-BC3183D5539A}"/>
              </a:ext>
            </a:extLst>
          </p:cNvPr>
          <p:cNvSpPr>
            <a:spLocks noGrp="1"/>
          </p:cNvSpPr>
          <p:nvPr>
            <p:ph type="ctrTitle"/>
          </p:nvPr>
        </p:nvSpPr>
        <p:spPr>
          <a:xfrm>
            <a:off x="1154083" y="826685"/>
            <a:ext cx="10058400" cy="904144"/>
          </a:xfrm>
        </p:spPr>
        <p:txBody>
          <a:bodyPr>
            <a:normAutofit/>
          </a:bodyPr>
          <a:lstStyle/>
          <a:p>
            <a:r>
              <a:rPr lang="en-CA" sz="6000" dirty="0"/>
              <a:t>Thank you!</a:t>
            </a:r>
          </a:p>
        </p:txBody>
      </p:sp>
      <p:sp>
        <p:nvSpPr>
          <p:cNvPr id="6" name="Subtitle 5">
            <a:extLst>
              <a:ext uri="{FF2B5EF4-FFF2-40B4-BE49-F238E27FC236}">
                <a16:creationId xmlns:a16="http://schemas.microsoft.com/office/drawing/2014/main" id="{E8AF01E3-C734-40BC-BAE0-57DDE2C005BF}"/>
              </a:ext>
            </a:extLst>
          </p:cNvPr>
          <p:cNvSpPr>
            <a:spLocks noGrp="1"/>
          </p:cNvSpPr>
          <p:nvPr>
            <p:ph type="subTitle" idx="1"/>
          </p:nvPr>
        </p:nvSpPr>
        <p:spPr>
          <a:xfrm>
            <a:off x="1097280" y="1796143"/>
            <a:ext cx="10058400" cy="2351335"/>
          </a:xfrm>
        </p:spPr>
        <p:txBody>
          <a:bodyPr>
            <a:normAutofit/>
          </a:bodyPr>
          <a:lstStyle/>
          <a:p>
            <a:endParaRPr lang="en-CA" i="1" dirty="0"/>
          </a:p>
          <a:p>
            <a:r>
              <a:rPr lang="en-CA" i="1" dirty="0"/>
              <a:t>“The invention of braille must be compared to the invention of the printing press – its birth was nothing short of a revolution.” </a:t>
            </a:r>
            <a:r>
              <a:rPr lang="en-CA" dirty="0"/>
              <a:t>– Helen Keller</a:t>
            </a:r>
          </a:p>
        </p:txBody>
      </p:sp>
      <p:sp>
        <p:nvSpPr>
          <p:cNvPr id="4" name="Slide Number Placeholder 3">
            <a:extLst>
              <a:ext uri="{FF2B5EF4-FFF2-40B4-BE49-F238E27FC236}">
                <a16:creationId xmlns:a16="http://schemas.microsoft.com/office/drawing/2014/main" id="{E51BD6C2-942C-44CB-AD64-18DD8B20A7E6}"/>
              </a:ext>
            </a:extLst>
          </p:cNvPr>
          <p:cNvSpPr>
            <a:spLocks noGrp="1"/>
          </p:cNvSpPr>
          <p:nvPr>
            <p:ph type="sldNum" sz="quarter" idx="12"/>
          </p:nvPr>
        </p:nvSpPr>
        <p:spPr/>
        <p:txBody>
          <a:bodyPr/>
          <a:lstStyle/>
          <a:p>
            <a:fld id="{1E48F109-2205-4335-ADB4-60C0795F12BC}" type="slidenum">
              <a:rPr lang="en-CA" smtClean="0"/>
              <a:t>36</a:t>
            </a:fld>
            <a:endParaRPr lang="en-CA"/>
          </a:p>
        </p:txBody>
      </p:sp>
    </p:spTree>
    <p:extLst>
      <p:ext uri="{BB962C8B-B14F-4D97-AF65-F5344CB8AC3E}">
        <p14:creationId xmlns:p14="http://schemas.microsoft.com/office/powerpoint/2010/main" val="403105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83C21-D3F9-4622-BEBA-CF9614F5769A}"/>
              </a:ext>
            </a:extLst>
          </p:cNvPr>
          <p:cNvSpPr>
            <a:spLocks noGrp="1"/>
          </p:cNvSpPr>
          <p:nvPr>
            <p:ph type="ctrTitle"/>
          </p:nvPr>
        </p:nvSpPr>
        <p:spPr>
          <a:xfrm>
            <a:off x="1097280" y="520996"/>
            <a:ext cx="10058400" cy="3507540"/>
          </a:xfrm>
        </p:spPr>
        <p:txBody>
          <a:bodyPr anchor="b">
            <a:noAutofit/>
          </a:bodyPr>
          <a:lstStyle/>
          <a:p>
            <a:r>
              <a:rPr lang="en-CA" sz="2300" dirty="0"/>
              <a:t>Braille Literacy Canada, the Canadian Council of the Blind, CNIB, the National Network for Equitable Library Service, Alternate Education Resources Ontario, the Centre for Equitable Library Access, and the Provincial Resource Centre for the Visually Impaired had a lot of fun working together and are pleased to deliver this series of events during the month of January in celebration of World Braille Day. </a:t>
            </a:r>
            <a:br>
              <a:rPr lang="en-CA" sz="2300" dirty="0"/>
            </a:br>
            <a:br>
              <a:rPr lang="en-CA" sz="2400" dirty="0"/>
            </a:br>
            <a:r>
              <a:rPr lang="en-CA" sz="2400" dirty="0"/>
              <a:t>“</a:t>
            </a:r>
            <a:r>
              <a:rPr lang="en-CA" sz="2400" i="1" dirty="0"/>
              <a:t>Access to communication in the widest sense is access to knowledge…We must be treated as equals, and communication is the way we can bring this about. Braille is knowledge and knowledge is power” </a:t>
            </a:r>
            <a:r>
              <a:rPr lang="en-CA" sz="2400" dirty="0"/>
              <a:t>–</a:t>
            </a:r>
            <a:r>
              <a:rPr lang="en-CA" sz="2400" i="1" dirty="0"/>
              <a:t> </a:t>
            </a:r>
            <a:r>
              <a:rPr lang="en-CA" sz="2400" dirty="0"/>
              <a:t>Louis Braille</a:t>
            </a:r>
          </a:p>
        </p:txBody>
      </p:sp>
      <p:sp>
        <p:nvSpPr>
          <p:cNvPr id="4" name="Slide Number Placeholder 3">
            <a:extLst>
              <a:ext uri="{FF2B5EF4-FFF2-40B4-BE49-F238E27FC236}">
                <a16:creationId xmlns:a16="http://schemas.microsoft.com/office/drawing/2014/main" id="{B4654E57-FEAB-4BC8-AE90-DB1670CBB535}"/>
              </a:ext>
            </a:extLst>
          </p:cNvPr>
          <p:cNvSpPr>
            <a:spLocks noGrp="1"/>
          </p:cNvSpPr>
          <p:nvPr>
            <p:ph type="sldNum" sz="quarter" idx="12"/>
          </p:nvPr>
        </p:nvSpPr>
        <p:spPr/>
        <p:txBody>
          <a:bodyPr/>
          <a:lstStyle/>
          <a:p>
            <a:fld id="{1E48F109-2205-4335-ADB4-60C0795F12BC}" type="slidenum">
              <a:rPr lang="en-CA" smtClean="0"/>
              <a:t>4</a:t>
            </a:fld>
            <a:endParaRPr lang="en-CA"/>
          </a:p>
        </p:txBody>
      </p:sp>
    </p:spTree>
    <p:extLst>
      <p:ext uri="{BB962C8B-B14F-4D97-AF65-F5344CB8AC3E}">
        <p14:creationId xmlns:p14="http://schemas.microsoft.com/office/powerpoint/2010/main" val="313208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683C21-D3F9-4622-BEBA-CF9614F5769A}"/>
              </a:ext>
            </a:extLst>
          </p:cNvPr>
          <p:cNvSpPr>
            <a:spLocks noGrp="1"/>
          </p:cNvSpPr>
          <p:nvPr>
            <p:ph type="ctrTitle"/>
          </p:nvPr>
        </p:nvSpPr>
        <p:spPr>
          <a:xfrm>
            <a:off x="1097280" y="666573"/>
            <a:ext cx="10058400" cy="3166874"/>
          </a:xfrm>
        </p:spPr>
        <p:txBody>
          <a:bodyPr>
            <a:normAutofit/>
          </a:bodyPr>
          <a:lstStyle/>
          <a:p>
            <a:r>
              <a:rPr lang="en-US" sz="2900" dirty="0"/>
              <a:t>Our presenters today:</a:t>
            </a:r>
            <a:br>
              <a:rPr lang="en-US" sz="2900" dirty="0"/>
            </a:br>
            <a:br>
              <a:rPr lang="en-US" sz="2900" dirty="0"/>
            </a:br>
            <a:r>
              <a:rPr lang="en-US" sz="2900" dirty="0"/>
              <a:t>Kim Kilpatrick, CCB </a:t>
            </a:r>
            <a:br>
              <a:rPr lang="en-US" sz="2900" dirty="0"/>
            </a:br>
            <a:r>
              <a:rPr lang="en-US" sz="2900" dirty="0"/>
              <a:t>Daphne Hitchcock, BLC</a:t>
            </a:r>
            <a:br>
              <a:rPr lang="en-US" sz="2900" dirty="0"/>
            </a:br>
            <a:r>
              <a:rPr lang="en-US" sz="2900" dirty="0"/>
              <a:t>Natalie Martiniello, BLC</a:t>
            </a:r>
            <a:br>
              <a:rPr lang="en-US" sz="2900" dirty="0"/>
            </a:br>
            <a:r>
              <a:rPr lang="en-US" sz="2900" dirty="0"/>
              <a:t>Ioana </a:t>
            </a:r>
            <a:r>
              <a:rPr lang="en-US" sz="2900" dirty="0" err="1"/>
              <a:t>Gandrabur</a:t>
            </a:r>
            <a:r>
              <a:rPr lang="en-US" sz="2900" dirty="0"/>
              <a:t>, CELA</a:t>
            </a:r>
            <a:br>
              <a:rPr lang="en-US" sz="2900" dirty="0"/>
            </a:br>
            <a:r>
              <a:rPr lang="en-US" sz="2900" dirty="0"/>
              <a:t>Shelley Ann Morris, CCB</a:t>
            </a:r>
            <a:endParaRPr lang="en-CA" sz="2900" dirty="0"/>
          </a:p>
        </p:txBody>
      </p:sp>
      <p:sp>
        <p:nvSpPr>
          <p:cNvPr id="4" name="Slide Number Placeholder 3">
            <a:extLst>
              <a:ext uri="{FF2B5EF4-FFF2-40B4-BE49-F238E27FC236}">
                <a16:creationId xmlns:a16="http://schemas.microsoft.com/office/drawing/2014/main" id="{B4654E57-FEAB-4BC8-AE90-DB1670CBB535}"/>
              </a:ext>
            </a:extLst>
          </p:cNvPr>
          <p:cNvSpPr>
            <a:spLocks noGrp="1"/>
          </p:cNvSpPr>
          <p:nvPr>
            <p:ph type="sldNum" sz="quarter" idx="12"/>
          </p:nvPr>
        </p:nvSpPr>
        <p:spPr/>
        <p:txBody>
          <a:bodyPr/>
          <a:lstStyle/>
          <a:p>
            <a:fld id="{1E48F109-2205-4335-ADB4-60C0795F12BC}" type="slidenum">
              <a:rPr lang="en-CA" smtClean="0"/>
              <a:t>5</a:t>
            </a:fld>
            <a:endParaRPr lang="en-CA"/>
          </a:p>
        </p:txBody>
      </p:sp>
    </p:spTree>
    <p:extLst>
      <p:ext uri="{BB962C8B-B14F-4D97-AF65-F5344CB8AC3E}">
        <p14:creationId xmlns:p14="http://schemas.microsoft.com/office/powerpoint/2010/main" val="419154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054A-C101-B444-A63D-96015233398E}"/>
              </a:ext>
            </a:extLst>
          </p:cNvPr>
          <p:cNvSpPr>
            <a:spLocks noGrp="1"/>
          </p:cNvSpPr>
          <p:nvPr>
            <p:ph type="title"/>
          </p:nvPr>
        </p:nvSpPr>
        <p:spPr/>
        <p:txBody>
          <a:bodyPr/>
          <a:lstStyle/>
          <a:p>
            <a:r>
              <a:rPr lang="en-US"/>
              <a:t>What is braille?</a:t>
            </a:r>
            <a:endParaRPr lang="en-US" dirty="0"/>
          </a:p>
        </p:txBody>
      </p:sp>
      <p:sp>
        <p:nvSpPr>
          <p:cNvPr id="16" name="Content Placeholder 15">
            <a:extLst>
              <a:ext uri="{FF2B5EF4-FFF2-40B4-BE49-F238E27FC236}">
                <a16:creationId xmlns:a16="http://schemas.microsoft.com/office/drawing/2014/main" id="{850C6A49-3A8E-1541-840C-0ECF1281152F}"/>
              </a:ext>
            </a:extLst>
          </p:cNvPr>
          <p:cNvSpPr>
            <a:spLocks noGrp="1"/>
          </p:cNvSpPr>
          <p:nvPr>
            <p:ph sz="half" idx="1"/>
          </p:nvPr>
        </p:nvSpPr>
        <p:spPr>
          <a:xfrm>
            <a:off x="1097280" y="2037523"/>
            <a:ext cx="4998721" cy="3720180"/>
          </a:xfrm>
        </p:spPr>
        <p:txBody>
          <a:bodyPr/>
          <a:lstStyle/>
          <a:p>
            <a:r>
              <a:rPr lang="en-US" dirty="0"/>
              <a:t>Braille is a tactile code that allows people with limited or no vision to read by touch.</a:t>
            </a:r>
          </a:p>
          <a:p>
            <a:r>
              <a:rPr lang="en-US" dirty="0"/>
              <a:t>The design of the braille cell is such that it fits perfectly under a fingertip.</a:t>
            </a:r>
          </a:p>
          <a:p>
            <a:r>
              <a:rPr lang="en-US" dirty="0"/>
              <a:t>Typically, the reader uses both hands for reading, with the index fingers used for braille character discrimination and the other fingers as line and page guides. </a:t>
            </a:r>
          </a:p>
          <a:p>
            <a:endParaRPr lang="en-US" dirty="0"/>
          </a:p>
        </p:txBody>
      </p:sp>
      <p:pic>
        <p:nvPicPr>
          <p:cNvPr id="7" name="Content Placeholder 6" descr="Small hands run across a page of printed braille.">
            <a:extLst>
              <a:ext uri="{FF2B5EF4-FFF2-40B4-BE49-F238E27FC236}">
                <a16:creationId xmlns:a16="http://schemas.microsoft.com/office/drawing/2014/main" id="{EAAC261E-F2E4-3641-B11E-A965A4580E8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037523"/>
            <a:ext cx="5415215" cy="3344898"/>
          </a:xfrm>
        </p:spPr>
      </p:pic>
      <p:sp>
        <p:nvSpPr>
          <p:cNvPr id="5" name="Slide Number Placeholder 4">
            <a:extLst>
              <a:ext uri="{FF2B5EF4-FFF2-40B4-BE49-F238E27FC236}">
                <a16:creationId xmlns:a16="http://schemas.microsoft.com/office/drawing/2014/main" id="{E46DEF88-14A6-D84F-AA9D-DE559F87E305}"/>
              </a:ext>
            </a:extLst>
          </p:cNvPr>
          <p:cNvSpPr>
            <a:spLocks noGrp="1"/>
          </p:cNvSpPr>
          <p:nvPr>
            <p:ph type="sldNum" sz="quarter" idx="12"/>
          </p:nvPr>
        </p:nvSpPr>
        <p:spPr/>
        <p:txBody>
          <a:bodyPr/>
          <a:lstStyle/>
          <a:p>
            <a:fld id="{1E48F109-2205-4335-ADB4-60C0795F12BC}" type="slidenum">
              <a:rPr lang="en-CA" smtClean="0"/>
              <a:pPr/>
              <a:t>6</a:t>
            </a:fld>
            <a:endParaRPr lang="en-CA"/>
          </a:p>
        </p:txBody>
      </p:sp>
    </p:spTree>
    <p:extLst>
      <p:ext uri="{BB962C8B-B14F-4D97-AF65-F5344CB8AC3E}">
        <p14:creationId xmlns:p14="http://schemas.microsoft.com/office/powerpoint/2010/main" val="260822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8394-02C7-42C3-A5A1-A3BD4970668C}"/>
              </a:ext>
            </a:extLst>
          </p:cNvPr>
          <p:cNvSpPr>
            <a:spLocks noGrp="1"/>
          </p:cNvSpPr>
          <p:nvPr>
            <p:ph type="title"/>
          </p:nvPr>
        </p:nvSpPr>
        <p:spPr/>
        <p:txBody>
          <a:bodyPr/>
          <a:lstStyle/>
          <a:p>
            <a:r>
              <a:rPr lang="en-CA" dirty="0"/>
              <a:t>What is a braille cell?</a:t>
            </a:r>
          </a:p>
        </p:txBody>
      </p:sp>
      <p:sp>
        <p:nvSpPr>
          <p:cNvPr id="3" name="Content Placeholder 2">
            <a:extLst>
              <a:ext uri="{FF2B5EF4-FFF2-40B4-BE49-F238E27FC236}">
                <a16:creationId xmlns:a16="http://schemas.microsoft.com/office/drawing/2014/main" id="{27F82205-DC6F-4A28-87F9-F2736E962697}"/>
              </a:ext>
            </a:extLst>
          </p:cNvPr>
          <p:cNvSpPr>
            <a:spLocks noGrp="1"/>
          </p:cNvSpPr>
          <p:nvPr>
            <p:ph sz="half" idx="1"/>
          </p:nvPr>
        </p:nvSpPr>
        <p:spPr>
          <a:xfrm>
            <a:off x="1097280" y="1928647"/>
            <a:ext cx="6217921" cy="4023360"/>
          </a:xfrm>
        </p:spPr>
        <p:txBody>
          <a:bodyPr>
            <a:normAutofit/>
          </a:bodyPr>
          <a:lstStyle/>
          <a:p>
            <a:r>
              <a:rPr lang="en-CA" dirty="0"/>
              <a:t>The braille cell is unit of 6 dots, and each letter or character in the braille code is based on a combination or arrangement of those dots. </a:t>
            </a:r>
          </a:p>
          <a:p>
            <a:r>
              <a:rPr lang="en-CA" dirty="0"/>
              <a:t>The raised dot array is set in two parallel columns, with each column having 3 dots. </a:t>
            </a:r>
          </a:p>
          <a:p>
            <a:r>
              <a:rPr lang="en-CA" dirty="0"/>
              <a:t>For ease of explanation, the dots have a numbered position in the braille cell.  </a:t>
            </a:r>
          </a:p>
          <a:p>
            <a:r>
              <a:rPr lang="en-CA" dirty="0"/>
              <a:t>The photo shows a 6 cup muffin tin with 6 numbered tennis balls. </a:t>
            </a:r>
            <a:r>
              <a:rPr lang="en-CA" dirty="0">
                <a:solidFill>
                  <a:schemeClr val="tx1"/>
                </a:solidFill>
              </a:rPr>
              <a:t>The muffin tin is positioned in a portrait  mode, with the long edge on the sides </a:t>
            </a:r>
            <a:r>
              <a:rPr lang="en-CA" dirty="0"/>
              <a:t>It represents a braille cell. </a:t>
            </a:r>
          </a:p>
        </p:txBody>
      </p:sp>
      <p:pic>
        <p:nvPicPr>
          <p:cNvPr id="6" name="Picture 5" descr="A 6-muffin tin filled with numbered tennis balls to mimic a braille cell. The left column is numbered from top to bottom: 1, 2, 3, and the right column is numbered from top to bottom, 4, 5, 6. ">
            <a:extLst>
              <a:ext uri="{FF2B5EF4-FFF2-40B4-BE49-F238E27FC236}">
                <a16:creationId xmlns:a16="http://schemas.microsoft.com/office/drawing/2014/main" id="{9B2A6ADB-D5B3-5F42-BF1D-FA3EF95C55F6}"/>
              </a:ext>
            </a:extLst>
          </p:cNvPr>
          <p:cNvPicPr/>
          <p:nvPr/>
        </p:nvPicPr>
        <p:blipFill rotWithShape="1">
          <a:blip r:embed="rId3">
            <a:extLst>
              <a:ext uri="{28A0092B-C50C-407E-A947-70E740481C1C}">
                <a14:useLocalDpi xmlns:a14="http://schemas.microsoft.com/office/drawing/2010/main" val="0"/>
              </a:ext>
            </a:extLst>
          </a:blip>
          <a:srcRect l="1790" t="5978" r="2920" b="9501"/>
          <a:stretch/>
        </p:blipFill>
        <p:spPr bwMode="auto">
          <a:xfrm rot="5400000">
            <a:off x="7195811" y="2591348"/>
            <a:ext cx="4106273" cy="2615045"/>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71CA2E57-B8BE-4DC1-89AF-7041D0F95D85}"/>
              </a:ext>
            </a:extLst>
          </p:cNvPr>
          <p:cNvSpPr>
            <a:spLocks noGrp="1"/>
          </p:cNvSpPr>
          <p:nvPr>
            <p:ph type="sldNum" sz="quarter" idx="12"/>
          </p:nvPr>
        </p:nvSpPr>
        <p:spPr/>
        <p:txBody>
          <a:bodyPr/>
          <a:lstStyle/>
          <a:p>
            <a:fld id="{1E48F109-2205-4335-ADB4-60C0795F12BC}" type="slidenum">
              <a:rPr lang="en-CA" smtClean="0"/>
              <a:t>7</a:t>
            </a:fld>
            <a:endParaRPr lang="en-CA"/>
          </a:p>
        </p:txBody>
      </p:sp>
    </p:spTree>
    <p:extLst>
      <p:ext uri="{BB962C8B-B14F-4D97-AF65-F5344CB8AC3E}">
        <p14:creationId xmlns:p14="http://schemas.microsoft.com/office/powerpoint/2010/main" val="142960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6402-C7A5-43BC-859A-A752BE88C554}"/>
              </a:ext>
            </a:extLst>
          </p:cNvPr>
          <p:cNvSpPr>
            <a:spLocks noGrp="1"/>
          </p:cNvSpPr>
          <p:nvPr>
            <p:ph type="title"/>
          </p:nvPr>
        </p:nvSpPr>
        <p:spPr/>
        <p:txBody>
          <a:bodyPr/>
          <a:lstStyle/>
          <a:p>
            <a:r>
              <a:rPr lang="en-CA" dirty="0"/>
              <a:t>These are mighty dots, they are dynamic and do double duty. </a:t>
            </a:r>
          </a:p>
        </p:txBody>
      </p:sp>
      <p:sp>
        <p:nvSpPr>
          <p:cNvPr id="3" name="Content Placeholder 2">
            <a:extLst>
              <a:ext uri="{FF2B5EF4-FFF2-40B4-BE49-F238E27FC236}">
                <a16:creationId xmlns:a16="http://schemas.microsoft.com/office/drawing/2014/main" id="{B1D5636E-4896-4461-98B1-6C7E1F63FC5C}"/>
              </a:ext>
            </a:extLst>
          </p:cNvPr>
          <p:cNvSpPr>
            <a:spLocks noGrp="1"/>
          </p:cNvSpPr>
          <p:nvPr>
            <p:ph idx="1"/>
          </p:nvPr>
        </p:nvSpPr>
        <p:spPr>
          <a:xfrm>
            <a:off x="1097280" y="1935187"/>
            <a:ext cx="10058400" cy="4023360"/>
          </a:xfrm>
        </p:spPr>
        <p:txBody>
          <a:bodyPr>
            <a:normAutofit/>
          </a:bodyPr>
          <a:lstStyle/>
          <a:p>
            <a:r>
              <a:rPr lang="en-CA" dirty="0"/>
              <a:t>When all 6 dots are raised, we call this a full cell or braille cell.  Using a combination of these 6 dots we can create a character that represents a letter, a number, punctuation or even a whole word. All the conventions of print can be represented with the dot matrix.</a:t>
            </a:r>
          </a:p>
          <a:p>
            <a:r>
              <a:rPr lang="en-CA" dirty="0"/>
              <a:t>Something to note: Braille is not a language, but a code. Although we are discussing English braille, these same 6 dots are used when representing other languages such as French, Spanish or Japanese. Or when writing computer code and music.</a:t>
            </a:r>
            <a:endParaRPr lang="en-US" dirty="0"/>
          </a:p>
        </p:txBody>
      </p:sp>
      <p:sp>
        <p:nvSpPr>
          <p:cNvPr id="4" name="Slide Number Placeholder 3">
            <a:extLst>
              <a:ext uri="{FF2B5EF4-FFF2-40B4-BE49-F238E27FC236}">
                <a16:creationId xmlns:a16="http://schemas.microsoft.com/office/drawing/2014/main" id="{B107A410-B757-41C0-87B6-AC7DA6782ECA}"/>
              </a:ext>
            </a:extLst>
          </p:cNvPr>
          <p:cNvSpPr>
            <a:spLocks noGrp="1"/>
          </p:cNvSpPr>
          <p:nvPr>
            <p:ph type="sldNum" sz="quarter" idx="12"/>
          </p:nvPr>
        </p:nvSpPr>
        <p:spPr/>
        <p:txBody>
          <a:bodyPr/>
          <a:lstStyle/>
          <a:p>
            <a:fld id="{1E48F109-2205-4335-ADB4-60C0795F12BC}" type="slidenum">
              <a:rPr lang="en-CA" smtClean="0"/>
              <a:t>8</a:t>
            </a:fld>
            <a:endParaRPr lang="en-CA"/>
          </a:p>
        </p:txBody>
      </p:sp>
    </p:spTree>
    <p:extLst>
      <p:ext uri="{BB962C8B-B14F-4D97-AF65-F5344CB8AC3E}">
        <p14:creationId xmlns:p14="http://schemas.microsoft.com/office/powerpoint/2010/main" val="310713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6402-C7A5-43BC-859A-A752BE88C554}"/>
              </a:ext>
            </a:extLst>
          </p:cNvPr>
          <p:cNvSpPr>
            <a:spLocks noGrp="1"/>
          </p:cNvSpPr>
          <p:nvPr>
            <p:ph type="title"/>
          </p:nvPr>
        </p:nvSpPr>
        <p:spPr>
          <a:xfrm>
            <a:off x="1097280" y="0"/>
            <a:ext cx="10058400" cy="1450757"/>
          </a:xfrm>
        </p:spPr>
        <p:txBody>
          <a:bodyPr/>
          <a:lstStyle/>
          <a:p>
            <a:r>
              <a:rPr lang="en-CA" dirty="0"/>
              <a:t>The first 10 letters of the alphabet: letters a–j </a:t>
            </a:r>
          </a:p>
        </p:txBody>
      </p:sp>
      <p:sp>
        <p:nvSpPr>
          <p:cNvPr id="3" name="Content Placeholder 2">
            <a:extLst>
              <a:ext uri="{FF2B5EF4-FFF2-40B4-BE49-F238E27FC236}">
                <a16:creationId xmlns:a16="http://schemas.microsoft.com/office/drawing/2014/main" id="{B1D5636E-4896-4461-98B1-6C7E1F63FC5C}"/>
              </a:ext>
            </a:extLst>
          </p:cNvPr>
          <p:cNvSpPr>
            <a:spLocks noGrp="1"/>
          </p:cNvSpPr>
          <p:nvPr>
            <p:ph idx="1"/>
          </p:nvPr>
        </p:nvSpPr>
        <p:spPr>
          <a:xfrm>
            <a:off x="1097280" y="1845734"/>
            <a:ext cx="10058400" cy="1583266"/>
          </a:xfrm>
        </p:spPr>
        <p:txBody>
          <a:bodyPr>
            <a:normAutofit/>
          </a:bodyPr>
          <a:lstStyle/>
          <a:p>
            <a:r>
              <a:rPr lang="en-CA" sz="2400" dirty="0"/>
              <a:t>The first 10 letters use the top half of the braille cell.</a:t>
            </a:r>
          </a:p>
          <a:p>
            <a:r>
              <a:rPr lang="en-CA" sz="2400" dirty="0"/>
              <a:t>The four dots on the top part of the cell are dots 1 – 2 on the left and dots 4 – 5 on the right. </a:t>
            </a:r>
          </a:p>
        </p:txBody>
      </p:sp>
      <p:pic>
        <p:nvPicPr>
          <p:cNvPr id="6" name="Picture 5" descr="The letters a, b, c, d, e with corresponding simulated braille underneath each letter.">
            <a:extLst>
              <a:ext uri="{FF2B5EF4-FFF2-40B4-BE49-F238E27FC236}">
                <a16:creationId xmlns:a16="http://schemas.microsoft.com/office/drawing/2014/main" id="{56A3AC95-0211-F831-2068-B6B764D7B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9" y="3823976"/>
            <a:ext cx="4700231" cy="1841327"/>
          </a:xfrm>
          <a:prstGeom prst="rect">
            <a:avLst/>
          </a:prstGeom>
        </p:spPr>
      </p:pic>
      <p:pic>
        <p:nvPicPr>
          <p:cNvPr id="8" name="Picture 7" descr="Letters f, g, h, i, j with corresponding simulated braille underneath each letter.">
            <a:extLst>
              <a:ext uri="{FF2B5EF4-FFF2-40B4-BE49-F238E27FC236}">
                <a16:creationId xmlns:a16="http://schemas.microsoft.com/office/drawing/2014/main" id="{82BD4C15-79F7-D457-F680-10B2A63C0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552" y="3824155"/>
            <a:ext cx="4946674" cy="1786636"/>
          </a:xfrm>
          <a:prstGeom prst="rect">
            <a:avLst/>
          </a:prstGeom>
        </p:spPr>
      </p:pic>
      <p:sp>
        <p:nvSpPr>
          <p:cNvPr id="4" name="Slide Number Placeholder 3">
            <a:extLst>
              <a:ext uri="{FF2B5EF4-FFF2-40B4-BE49-F238E27FC236}">
                <a16:creationId xmlns:a16="http://schemas.microsoft.com/office/drawing/2014/main" id="{B107A410-B757-41C0-87B6-AC7DA6782ECA}"/>
              </a:ext>
            </a:extLst>
          </p:cNvPr>
          <p:cNvSpPr>
            <a:spLocks noGrp="1"/>
          </p:cNvSpPr>
          <p:nvPr>
            <p:ph type="sldNum" sz="quarter" idx="12"/>
          </p:nvPr>
        </p:nvSpPr>
        <p:spPr/>
        <p:txBody>
          <a:bodyPr/>
          <a:lstStyle/>
          <a:p>
            <a:fld id="{1E48F109-2205-4335-ADB4-60C0795F12BC}" type="slidenum">
              <a:rPr lang="en-CA" smtClean="0"/>
              <a:t>9</a:t>
            </a:fld>
            <a:endParaRPr lang="en-CA"/>
          </a:p>
        </p:txBody>
      </p:sp>
    </p:spTree>
    <p:extLst>
      <p:ext uri="{BB962C8B-B14F-4D97-AF65-F5344CB8AC3E}">
        <p14:creationId xmlns:p14="http://schemas.microsoft.com/office/powerpoint/2010/main" val="4074694107"/>
      </p:ext>
    </p:extLst>
  </p:cSld>
  <p:clrMapOvr>
    <a:masterClrMapping/>
  </p:clrMapOvr>
</p:sld>
</file>

<file path=ppt/theme/theme1.xml><?xml version="1.0" encoding="utf-8"?>
<a:theme xmlns:a="http://schemas.openxmlformats.org/drawingml/2006/main" name="World Braille Day">
  <a:themeElements>
    <a:clrScheme name="World Braille Day">
      <a:dk1>
        <a:srgbClr val="000000"/>
      </a:dk1>
      <a:lt1>
        <a:sysClr val="window" lastClr="FFFFFF"/>
      </a:lt1>
      <a:dk2>
        <a:srgbClr val="637052"/>
      </a:dk2>
      <a:lt2>
        <a:srgbClr val="CCDDEA"/>
      </a:lt2>
      <a:accent1>
        <a:srgbClr val="000000"/>
      </a:accent1>
      <a:accent2>
        <a:srgbClr val="3F739B"/>
      </a:accent2>
      <a:accent3>
        <a:srgbClr val="1F394D"/>
      </a:accent3>
      <a:accent4>
        <a:srgbClr val="1F394D"/>
      </a:accent4>
      <a:accent5>
        <a:srgbClr val="0C171F"/>
      </a:accent5>
      <a:accent6>
        <a:srgbClr val="7F7F7F"/>
      </a:accent6>
      <a:hlink>
        <a:srgbClr val="000000"/>
      </a:hlink>
      <a:folHlink>
        <a:srgbClr val="1F394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34816</TotalTime>
  <Words>3090</Words>
  <Application>Microsoft Office PowerPoint</Application>
  <PresentationFormat>Widescreen</PresentationFormat>
  <Paragraphs>270</Paragraphs>
  <Slides>36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Verdana</vt:lpstr>
      <vt:lpstr>World Braille Day</vt:lpstr>
      <vt:lpstr>The ABCs of Braille: Basics for Beginners</vt:lpstr>
      <vt:lpstr>Before we start…</vt:lpstr>
      <vt:lpstr> The World Braille Day planning organizations acknowledge the historical oppression of land, cultures, and original Peoples in what we now know as Canada. We respect and affirm the inherent and Treaty Rights of all Indigenous Peoples across this land and will continue to honour the commitments to self-determination and sovereignty we have made to Indigenous Nations and Peoples. Please take a moment to acknowledge the lands on which you live, work, and play.</vt:lpstr>
      <vt:lpstr>Braille Literacy Canada, the Canadian Council of the Blind, CNIB, the National Network for Equitable Library Service, Alternate Education Resources Ontario, the Centre for Equitable Library Access, and the Provincial Resource Centre for the Visually Impaired had a lot of fun working together and are pleased to deliver this series of events during the month of January in celebration of World Braille Day.   “Access to communication in the widest sense is access to knowledge…We must be treated as equals, and communication is the way we can bring this about. Braille is knowledge and knowledge is power” – Louis Braille</vt:lpstr>
      <vt:lpstr>Our presenters today:  Kim Kilpatrick, CCB  Daphne Hitchcock, BLC Natalie Martiniello, BLC Ioana Gandrabur, CELA Shelley Ann Morris, CCB</vt:lpstr>
      <vt:lpstr>What is braille?</vt:lpstr>
      <vt:lpstr>What is a braille cell?</vt:lpstr>
      <vt:lpstr>These are mighty dots, they are dynamic and do double duty. </vt:lpstr>
      <vt:lpstr>The first 10 letters of the alphabet: letters a–j </vt:lpstr>
      <vt:lpstr>letters k–t </vt:lpstr>
      <vt:lpstr>letters u-z </vt:lpstr>
      <vt:lpstr>Braille is logical and follows a pattern</vt:lpstr>
      <vt:lpstr>Following the pattern (b, l, v)</vt:lpstr>
      <vt:lpstr>Following the pattern (c, m, x)</vt:lpstr>
      <vt:lpstr>Tools used to write braille</vt:lpstr>
      <vt:lpstr>Getting started with braille</vt:lpstr>
      <vt:lpstr>Braille Zoomers Starter Kits</vt:lpstr>
      <vt:lpstr>Why Learn Braille?</vt:lpstr>
      <vt:lpstr>Why Learn Braille? (more)</vt:lpstr>
      <vt:lpstr>Dot 1: Let the light in</vt:lpstr>
      <vt:lpstr>Where to learn braille?</vt:lpstr>
      <vt:lpstr>Dot 2: Harness the power of technology!</vt:lpstr>
      <vt:lpstr>Dot 3: Get to know others</vt:lpstr>
      <vt:lpstr>Dot 4: Create a tactile and braille rich environment</vt:lpstr>
      <vt:lpstr>Dot 5: Find meaningful opportunities that make sense to you</vt:lpstr>
      <vt:lpstr>Dot 6: Have fun!</vt:lpstr>
      <vt:lpstr>Family members</vt:lpstr>
      <vt:lpstr>Ordering Braille Books and Resources</vt:lpstr>
      <vt:lpstr>About CELA</vt:lpstr>
      <vt:lpstr>CELA’s Braille Offerings</vt:lpstr>
      <vt:lpstr>CELA’s braille and other formats</vt:lpstr>
      <vt:lpstr>Accessing Braille from NNELS </vt:lpstr>
      <vt:lpstr>Public Libraries and Braille</vt:lpstr>
      <vt:lpstr>ClosingSlide</vt:lpstr>
      <vt:lpstr>Upcoming World Braille Day Events: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Event</dc:title>
  <dc:creator>Riane Lapaire</dc:creator>
  <cp:lastModifiedBy>Riane LaPaire</cp:lastModifiedBy>
  <cp:revision>145</cp:revision>
  <dcterms:created xsi:type="dcterms:W3CDTF">2021-12-14T15:37:50Z</dcterms:created>
  <dcterms:modified xsi:type="dcterms:W3CDTF">2023-01-19T21:14:28Z</dcterms:modified>
</cp:coreProperties>
</file>